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5" r:id="rId4"/>
    <p:sldId id="344" r:id="rId5"/>
    <p:sldId id="286" r:id="rId6"/>
    <p:sldId id="306" r:id="rId7"/>
    <p:sldId id="319" r:id="rId8"/>
    <p:sldId id="307" r:id="rId9"/>
    <p:sldId id="312" r:id="rId10"/>
    <p:sldId id="313" r:id="rId11"/>
    <p:sldId id="314" r:id="rId12"/>
    <p:sldId id="315" r:id="rId13"/>
    <p:sldId id="316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22" r:id="rId31"/>
    <p:sldId id="323" r:id="rId32"/>
    <p:sldId id="324" r:id="rId33"/>
    <p:sldId id="342" r:id="rId34"/>
    <p:sldId id="287" r:id="rId35"/>
    <p:sldId id="301" r:id="rId36"/>
    <p:sldId id="298" r:id="rId37"/>
    <p:sldId id="274" r:id="rId38"/>
    <p:sldId id="343" r:id="rId3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3399"/>
    <a:srgbClr val="333399"/>
    <a:srgbClr val="000099"/>
    <a:srgbClr val="006600"/>
    <a:srgbClr val="FF0000"/>
    <a:srgbClr val="FF3300"/>
    <a:srgbClr val="333300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590109253915723"/>
          <c:y val="5.3283272939232018E-2"/>
        </c:manualLayout>
      </c:layout>
      <c:overlay val="0"/>
      <c:txPr>
        <a:bodyPr/>
        <a:lstStyle/>
        <a:p>
          <a:pPr>
            <a:defRPr sz="2000">
              <a:solidFill>
                <a:srgbClr val="002060"/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354814606655907E-2"/>
          <c:y val="0.16000467223580939"/>
          <c:w val="0.68458665143220576"/>
          <c:h val="0.828040796075930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Проведено конкурсов на формирование кадрового резерва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3066882819120315"/>
                  <c:y val="3.5060238404883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884064624627765"/>
                  <c:y val="-0.23011168693674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278215002254651E-2"/>
                  <c:y val="5.6359138200330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ноябрь 2019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481178017257341"/>
          <c:y val="0.76524115784520674"/>
          <c:w val="0.28172999840976276"/>
          <c:h val="0.23475884215479326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ln w="28575">
      <a:noFill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002060"/>
                </a:solidFill>
              </a:defRPr>
            </a:pPr>
            <a:r>
              <a:rPr lang="ru-RU" sz="2400" dirty="0" smtClean="0">
                <a:solidFill>
                  <a:srgbClr val="002060"/>
                </a:solidFill>
              </a:rPr>
              <a:t>Численность</a:t>
            </a:r>
            <a:r>
              <a:rPr lang="ru-RU" sz="2400" baseline="0" dirty="0" smtClean="0">
                <a:solidFill>
                  <a:srgbClr val="002060"/>
                </a:solidFill>
              </a:rPr>
              <a:t> граждан, включенных в кадровый резерв</a:t>
            </a:r>
            <a:endParaRPr lang="ru-RU" sz="2400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4722676073708423E-3"/>
                  <c:y val="-3.1844455554321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903345092135526E-3"/>
                  <c:y val="-2.9394882050142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16802822112528E-2"/>
                  <c:y val="-3.919317606685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ноябрь 2019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</c:v>
                </c:pt>
                <c:pt idx="1">
                  <c:v>26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483392"/>
        <c:axId val="95275264"/>
        <c:axId val="0"/>
      </c:bar3DChart>
      <c:catAx>
        <c:axId val="9348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95275264"/>
        <c:crosses val="autoZero"/>
        <c:auto val="1"/>
        <c:lblAlgn val="ctr"/>
        <c:lblOffset val="100"/>
        <c:noMultiLvlLbl val="0"/>
      </c:catAx>
      <c:valAx>
        <c:axId val="952752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3483392"/>
        <c:crosses val="autoZero"/>
        <c:crossBetween val="between"/>
      </c:valAx>
    </c:plotArea>
    <c:plotVisOnly val="1"/>
    <c:dispBlanksAs val="gap"/>
    <c:showDLblsOverMax val="0"/>
  </c:chart>
  <c:spPr>
    <a:ln w="28575">
      <a:noFill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Кадровый резерв по категориям лиц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303043826129498E-2"/>
          <c:y val="0.17280933119913972"/>
          <c:w val="0.95850134298803402"/>
          <c:h val="0.644612189866420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98075190525049E-2"/>
                  <c:y val="-7.1854156122570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391226371672988E-2"/>
                  <c:y val="-0.10233773750790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муниципальные служащие</c:v>
                </c:pt>
                <c:pt idx="1">
                  <c:v>граждане, не являющиеся работниками органов местного самоуправления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139</c:v>
                </c:pt>
                <c:pt idx="1">
                  <c:v>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99620736"/>
        <c:axId val="99635968"/>
        <c:axId val="0"/>
      </c:bar3DChart>
      <c:catAx>
        <c:axId val="99620736"/>
        <c:scaling>
          <c:orientation val="minMax"/>
        </c:scaling>
        <c:delete val="0"/>
        <c:axPos val="b"/>
        <c:majorTickMark val="none"/>
        <c:minorTickMark val="none"/>
        <c:tickLblPos val="nextTo"/>
        <c:crossAx val="99635968"/>
        <c:crosses val="autoZero"/>
        <c:auto val="1"/>
        <c:lblAlgn val="ctr"/>
        <c:lblOffset val="100"/>
        <c:noMultiLvlLbl val="0"/>
      </c:catAx>
      <c:valAx>
        <c:axId val="99635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620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>
              <a:solidFill>
                <a:srgbClr val="002060"/>
              </a:solidFill>
            </a:defRPr>
          </a:pPr>
          <a:endParaRPr lang="ru-RU"/>
        </a:p>
      </c:tx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лиц, назначенных на вакантные должности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290272565585143E-2"/>
                  <c:y val="-3.226267542088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972643157643252E-2"/>
                  <c:y val="-1.9357605252532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486321578821626E-2"/>
                  <c:y val="-3.011183039282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 конкурсу</c:v>
                </c:pt>
                <c:pt idx="1">
                  <c:v>из кадрового резерва</c:v>
                </c:pt>
                <c:pt idx="2">
                  <c:v>без проведения конкурса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21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127680"/>
        <c:axId val="101129216"/>
        <c:axId val="0"/>
      </c:bar3DChart>
      <c:catAx>
        <c:axId val="101127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01129216"/>
        <c:crosses val="autoZero"/>
        <c:auto val="1"/>
        <c:lblAlgn val="ctr"/>
        <c:lblOffset val="100"/>
        <c:noMultiLvlLbl val="0"/>
      </c:catAx>
      <c:valAx>
        <c:axId val="1011292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01127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01808960797728E-2"/>
          <c:y val="2.1691657360629935E-2"/>
          <c:w val="0.72824279271114123"/>
          <c:h val="0.9142654711049111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конкурсу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354952763533094E-3"/>
                  <c:y val="-2.5635595062562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206485829059931E-2"/>
                  <c:y val="-1.3803781956764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941981105413238E-3"/>
                  <c:y val="-1.1831813105798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01.07.2019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кадрового резерва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6.1883962210826475E-3"/>
                  <c:y val="-1.5775750807730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412971658119856E-3"/>
                  <c:y val="-5.9159065528990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01.07.2019 года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 проведения конкурса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5470990552707187E-3"/>
                  <c:y val="-1.7747719658697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941981105413238E-3"/>
                  <c:y val="-5.9159065528990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01.07.2019 года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161216"/>
        <c:axId val="101171200"/>
        <c:axId val="99643840"/>
      </c:bar3DChart>
      <c:catAx>
        <c:axId val="101161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1171200"/>
        <c:crosses val="autoZero"/>
        <c:auto val="1"/>
        <c:lblAlgn val="ctr"/>
        <c:lblOffset val="100"/>
        <c:noMultiLvlLbl val="0"/>
      </c:catAx>
      <c:valAx>
        <c:axId val="1011712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01161216"/>
        <c:crosses val="autoZero"/>
        <c:crossBetween val="between"/>
      </c:valAx>
      <c:serAx>
        <c:axId val="99643840"/>
        <c:scaling>
          <c:orientation val="minMax"/>
        </c:scaling>
        <c:delete val="1"/>
        <c:axPos val="b"/>
        <c:majorTickMark val="out"/>
        <c:minorTickMark val="none"/>
        <c:tickLblPos val="nextTo"/>
        <c:crossAx val="101171200"/>
        <c:crosses val="autoZero"/>
      </c:serAx>
    </c:plotArea>
    <c:legend>
      <c:legendPos val="r"/>
      <c:layout>
        <c:manualLayout>
          <c:xMode val="edge"/>
          <c:yMode val="edge"/>
          <c:x val="0.73597828798749454"/>
          <c:y val="7.1336361366552664E-2"/>
          <c:w val="0.24700362240452814"/>
          <c:h val="0.5142045419256106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Размещено материалов в средствах массовой информации</c:v>
                </c:pt>
              </c:strCache>
            </c:strRef>
          </c:tx>
          <c:dPt>
            <c:idx val="0"/>
            <c:bubble3D val="0"/>
            <c:explosion val="6"/>
          </c:dPt>
          <c:dLbls>
            <c:dLbl>
              <c:idx val="0"/>
              <c:layout>
                <c:manualLayout>
                  <c:x val="-0.16257258288902018"/>
                  <c:y val="-5.1028317115091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527286791143168"/>
                  <c:y val="-4.369334779795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на 29 ноября  2019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255</c:v>
                </c:pt>
                <c:pt idx="1">
                  <c:v>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274F-597E-4619-83D8-D2771096AEA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36C9-B864-4BDE-922A-B62414EAA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54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274F-597E-4619-83D8-D2771096AEA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36C9-B864-4BDE-922A-B62414EAA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36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274F-597E-4619-83D8-D2771096AEA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36C9-B864-4BDE-922A-B62414EAA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4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274F-597E-4619-83D8-D2771096AEA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36C9-B864-4BDE-922A-B62414EAA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5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274F-597E-4619-83D8-D2771096AEA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36C9-B864-4BDE-922A-B62414EAA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1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274F-597E-4619-83D8-D2771096AEA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36C9-B864-4BDE-922A-B62414EAA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21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274F-597E-4619-83D8-D2771096AEA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36C9-B864-4BDE-922A-B62414EAA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0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274F-597E-4619-83D8-D2771096AEA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36C9-B864-4BDE-922A-B62414EAA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7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274F-597E-4619-83D8-D2771096AEA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36C9-B864-4BDE-922A-B62414EAA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74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274F-597E-4619-83D8-D2771096AEA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36C9-B864-4BDE-922A-B62414EAA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8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274F-597E-4619-83D8-D2771096AEA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36C9-B864-4BDE-922A-B62414EAA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0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D274F-597E-4619-83D8-D2771096AEA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236C9-B864-4BDE-922A-B62414EAA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7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emlin.ru/structure/additional/1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osmintrud.ru/ministry/programms/anticorruption/9/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log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419" y="1052736"/>
            <a:ext cx="9072581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Противодействие  </a:t>
            </a:r>
          </a:p>
          <a:p>
            <a:pPr algn="ctr"/>
            <a:r>
              <a:rPr lang="ru-RU" sz="40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к</a:t>
            </a:r>
            <a:r>
              <a:rPr lang="ru-RU" sz="4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оррупции в деятельности органов местного самоуправления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20" y="6433591"/>
            <a:ext cx="90725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Покачи, 2019 год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337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04264176"/>
              </p:ext>
            </p:extLst>
          </p:nvPr>
        </p:nvGraphicFramePr>
        <p:xfrm>
          <a:off x="611560" y="476672"/>
          <a:ext cx="828092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067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33679652"/>
              </p:ext>
            </p:extLst>
          </p:nvPr>
        </p:nvGraphicFramePr>
        <p:xfrm>
          <a:off x="395536" y="260648"/>
          <a:ext cx="856895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11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43397713"/>
              </p:ext>
            </p:extLst>
          </p:nvPr>
        </p:nvGraphicFramePr>
        <p:xfrm>
          <a:off x="557808" y="332656"/>
          <a:ext cx="813690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123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70841043"/>
              </p:ext>
            </p:extLst>
          </p:nvPr>
        </p:nvGraphicFramePr>
        <p:xfrm>
          <a:off x="755576" y="385288"/>
          <a:ext cx="8208912" cy="644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10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5616624" cy="453650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КАК ПРЕДСТАВИТЬ </a:t>
            </a:r>
            <a:br>
              <a:rPr lang="ru-RU" sz="44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44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сведения о доходах, расходах,</a:t>
            </a:r>
            <a:br>
              <a:rPr lang="ru-RU" sz="44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44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об имуществе и обязательствах имущественного характера </a:t>
            </a:r>
            <a:r>
              <a:rPr lang="ru-RU" sz="44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6" name="Picture 4" descr="https://blackseatv.com/wp-content/uploads/2019/09/deklaracii-voenny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08" y="1700808"/>
            <a:ext cx="3640547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1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263525"/>
            <a:ext cx="8784976" cy="6284913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Сведения </a:t>
            </a:r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о 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доходах, расходах, об имуществе и обязательствах имущественного характера  (далее - сведения) 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представляют: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муниципальные служащие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граждане, претендующие на замещение должностей муниципальной службы:</a:t>
            </a:r>
          </a:p>
          <a:p>
            <a:pPr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главы муниципального образования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3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Сведения представляются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в управление по кадрам и делопроизводству администрации города </a:t>
            </a:r>
            <a:r>
              <a:rPr lang="ru-RU" sz="2400" dirty="0" err="1" smtClean="0">
                <a:solidFill>
                  <a:schemeClr val="tx1"/>
                </a:solidFill>
                <a:cs typeface="Times New Roman" pitchFamily="18" charset="0"/>
              </a:rPr>
              <a:t>Покачи</a:t>
            </a:r>
            <a:endParaRPr lang="ru-RU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ru-RU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Уполномоченным на прием сведений является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 err="1" smtClean="0">
                <a:solidFill>
                  <a:schemeClr val="tx1"/>
                </a:solidFill>
                <a:cs typeface="Times New Roman" pitchFamily="18" charset="0"/>
              </a:rPr>
              <a:t>Багиева</a:t>
            </a: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 Заира </a:t>
            </a:r>
            <a:r>
              <a:rPr lang="ru-RU" sz="2400" b="1" dirty="0" err="1" smtClean="0">
                <a:solidFill>
                  <a:schemeClr val="tx1"/>
                </a:solidFill>
                <a:cs typeface="Times New Roman" pitchFamily="18" charset="0"/>
              </a:rPr>
              <a:t>Абдулкадировна</a:t>
            </a: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, заместитель начальника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телефон для справок: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 8(34669) 7 99 89 (</a:t>
            </a:r>
            <a:r>
              <a:rPr lang="ru-RU" sz="2400" dirty="0" err="1" smtClean="0">
                <a:solidFill>
                  <a:schemeClr val="tx1"/>
                </a:solidFill>
                <a:cs typeface="Times New Roman" pitchFamily="18" charset="0"/>
              </a:rPr>
              <a:t>доб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. 2201)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04801"/>
            <a:ext cx="8712968" cy="6227763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9600" b="1" dirty="0" smtClean="0">
                <a:solidFill>
                  <a:schemeClr val="tx1"/>
                </a:solidFill>
                <a:cs typeface="Times New Roman" pitchFamily="18" charset="0"/>
              </a:rPr>
              <a:t>В  ОТНОШЕНИИ  КОГО  ПРЕДСТАВЛЯЮТСЯ СВЕДЕНИЯ? 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9600" dirty="0" smtClean="0">
                <a:solidFill>
                  <a:schemeClr val="tx1"/>
                </a:solidFill>
                <a:cs typeface="Times New Roman" pitchFamily="18" charset="0"/>
              </a:rPr>
              <a:t>в отношении </a:t>
            </a:r>
            <a:r>
              <a:rPr lang="ru-RU" sz="9600" b="1" dirty="0" smtClean="0">
                <a:solidFill>
                  <a:schemeClr val="tx1"/>
                </a:solidFill>
                <a:cs typeface="Times New Roman" pitchFamily="18" charset="0"/>
              </a:rPr>
              <a:t>СЕБЯ</a:t>
            </a:r>
            <a:r>
              <a:rPr lang="ru-RU" sz="9600" dirty="0" smtClean="0">
                <a:solidFill>
                  <a:schemeClr val="tx1"/>
                </a:solidFill>
                <a:cs typeface="Times New Roman" pitchFamily="18" charset="0"/>
              </a:rPr>
              <a:t>;</a:t>
            </a:r>
            <a:br>
              <a:rPr lang="ru-RU" sz="96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9600" dirty="0" smtClean="0">
                <a:solidFill>
                  <a:schemeClr val="tx1"/>
                </a:solidFill>
                <a:cs typeface="Times New Roman" pitchFamily="18" charset="0"/>
              </a:rPr>
              <a:t>- в отношении </a:t>
            </a:r>
            <a:r>
              <a:rPr lang="ru-RU" sz="9600" b="1" dirty="0" smtClean="0">
                <a:solidFill>
                  <a:schemeClr val="tx1"/>
                </a:solidFill>
                <a:cs typeface="Times New Roman" pitchFamily="18" charset="0"/>
              </a:rPr>
              <a:t>СУПРУГИ (СУПРУГА)</a:t>
            </a:r>
            <a:r>
              <a:rPr lang="ru-RU" sz="9600" dirty="0" smtClean="0">
                <a:solidFill>
                  <a:schemeClr val="tx1"/>
                </a:solidFill>
                <a:cs typeface="Times New Roman" pitchFamily="18" charset="0"/>
              </a:rPr>
              <a:t>;</a:t>
            </a:r>
            <a:r>
              <a:rPr lang="ru-RU" sz="9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96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9600" dirty="0" smtClean="0">
                <a:solidFill>
                  <a:schemeClr val="tx1"/>
                </a:solidFill>
                <a:cs typeface="Times New Roman" pitchFamily="18" charset="0"/>
              </a:rPr>
              <a:t>- в отношении каждого </a:t>
            </a:r>
            <a:r>
              <a:rPr lang="ru-RU" sz="9600" b="1" dirty="0" smtClean="0">
                <a:solidFill>
                  <a:schemeClr val="tx1"/>
                </a:solidFill>
                <a:cs typeface="Times New Roman" pitchFamily="18" charset="0"/>
              </a:rPr>
              <a:t>НЕСОВЕРШЕННОЛЕТНЕГО РЕБЕНКА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9600" dirty="0" smtClean="0">
                <a:solidFill>
                  <a:schemeClr val="tx1"/>
                </a:solidFill>
                <a:cs typeface="Times New Roman" pitchFamily="18" charset="0"/>
              </a:rPr>
              <a:t>(если Вы являетесь опекуном (попечителем),                                                                усыновителем несовершеннолетнего ребенка, 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9600" dirty="0" smtClean="0">
                <a:solidFill>
                  <a:schemeClr val="tx1"/>
                </a:solidFill>
                <a:cs typeface="Times New Roman" pitchFamily="18" charset="0"/>
              </a:rPr>
              <a:t>то сведения в отношении данного ребенка подлежат представлению)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9600" b="1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</a:t>
            </a:r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9600" b="1" dirty="0" smtClean="0">
                <a:solidFill>
                  <a:schemeClr val="tx1"/>
                </a:solidFill>
                <a:cs typeface="Times New Roman" pitchFamily="18" charset="0"/>
              </a:rPr>
              <a:t>В КАКИЕ СРОКИ ПРЕДСТАВЛЯЮТСЯ СВЕДЕНИЯ?</a:t>
            </a:r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cs typeface="Times New Roman" pitchFamily="18" charset="0"/>
              </a:rPr>
              <a:t>до 30 апреля ежегодно (в соответствии с графиком, </a:t>
            </a:r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cs typeface="Times New Roman" pitchFamily="18" charset="0"/>
              </a:rPr>
              <a:t>утвержденным главой города </a:t>
            </a:r>
            <a:r>
              <a:rPr lang="ru-RU" sz="9600" b="1" dirty="0" err="1" smtClean="0">
                <a:solidFill>
                  <a:srgbClr val="C00000"/>
                </a:solidFill>
                <a:cs typeface="Times New Roman" pitchFamily="18" charset="0"/>
              </a:rPr>
              <a:t>Покачи</a:t>
            </a:r>
            <a:r>
              <a:rPr lang="ru-RU" sz="9600" b="1" dirty="0" smtClean="0">
                <a:solidFill>
                  <a:srgbClr val="C00000"/>
                </a:solidFill>
                <a:cs typeface="Times New Roman" pitchFamily="18" charset="0"/>
              </a:rPr>
              <a:t>)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8000" b="1" dirty="0" smtClean="0">
                <a:solidFill>
                  <a:schemeClr val="tx1"/>
                </a:solidFill>
                <a:cs typeface="Times New Roman" pitchFamily="18" charset="0"/>
              </a:rPr>
              <a:t>Внимание!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8000" b="1" dirty="0" smtClean="0">
                <a:solidFill>
                  <a:schemeClr val="tx1"/>
                </a:solidFill>
                <a:cs typeface="Times New Roman" pitchFamily="18" charset="0"/>
              </a:rPr>
              <a:t>В случае обнаружения ошибок или неточностей Вы вправе представить уточнённые сведения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8000" b="1" dirty="0" smtClean="0">
                <a:solidFill>
                  <a:schemeClr val="tx1"/>
                </a:solidFill>
                <a:cs typeface="Times New Roman" pitchFamily="18" charset="0"/>
              </a:rPr>
              <a:t>в течение одного месяца - с 01 мая по 31 мая</a:t>
            </a:r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9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shakhty.su/2019/01/29/007/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680" y="3047383"/>
            <a:ext cx="1512168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527051"/>
            <a:ext cx="7721204" cy="5111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В КАКОЙ ФОРМЕ ПРЕДСТАВЛЯТЬ СВЕДЕНИЯ 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Объект 3"/>
          <p:cNvSpPr>
            <a:spLocks noGrp="1"/>
          </p:cNvSpPr>
          <p:nvPr>
            <p:ph sz="half" idx="2"/>
          </p:nvPr>
        </p:nvSpPr>
        <p:spPr>
          <a:xfrm>
            <a:off x="323529" y="548680"/>
            <a:ext cx="8640960" cy="5915620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Форма справки о доходах, расходах, об имуществе и обязательствах имущественного характера утверждена Указом Президента Российской Федерации от 23.06.2014 № 460 </a:t>
            </a: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и является унифицированной для всех лиц, обязанных представлять сведения.</a:t>
            </a: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endParaRPr lang="ru-RU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Заполнять справку необходимо на персональном компьютере </a:t>
            </a: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с использованием специального программного обеспечения «Справки БК», которое доступно для скачивания на официальном сайте администрации города Покачи </a:t>
            </a:r>
            <a:r>
              <a:rPr lang="en-US" sz="2400" u="sng" dirty="0" smtClean="0">
                <a:solidFill>
                  <a:srgbClr val="FF0000"/>
                </a:solidFill>
                <a:cs typeface="Times New Roman" pitchFamily="18" charset="0"/>
                <a:hlinkClick r:id="rId3"/>
              </a:rPr>
              <a:t>http://admpokachi.ru/administration/antikorr/formy_blanks/</a:t>
            </a:r>
            <a:r>
              <a:rPr lang="ru-RU" sz="2400" u="sng" dirty="0" smtClean="0">
                <a:solidFill>
                  <a:srgbClr val="FF0000"/>
                </a:solidFill>
                <a:cs typeface="Times New Roman" pitchFamily="18" charset="0"/>
                <a:hlinkClick r:id="rId3"/>
              </a:rPr>
              <a:t> </a:t>
            </a:r>
            <a:endParaRPr lang="ru-RU" sz="2400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на сайте Президента Российской Федерации по адресу: </a:t>
            </a:r>
            <a:r>
              <a:rPr lang="ru-RU" sz="2400" u="sng" dirty="0" smtClean="0">
                <a:solidFill>
                  <a:schemeClr val="tx1"/>
                </a:solidFill>
                <a:cs typeface="Times New Roman" pitchFamily="18" charset="0"/>
                <a:hlinkClick r:id="rId3"/>
              </a:rPr>
              <a:t>http://www.kremlin.ru/structure/additional/12</a:t>
            </a:r>
            <a:r>
              <a:rPr lang="ru-RU" sz="2400" u="sng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При заполнении в ПО «Справки БК» личной подписью заверяется только последний лист справки.</a:t>
            </a: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endParaRPr lang="ru-RU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 3" pitchFamily="18" charset="2"/>
              <a:buNone/>
            </a:pPr>
            <a:endParaRPr lang="ru-RU" sz="22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endParaRPr lang="ru-RU" sz="25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За какой период представляются сведения?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>
          <a:xfrm>
            <a:off x="611560" y="1124744"/>
            <a:ext cx="3034134" cy="1204912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+mj-lt"/>
              </a:rPr>
              <a:t>Для муниципальных служащих</a:t>
            </a:r>
          </a:p>
        </p:txBody>
      </p:sp>
      <p:sp>
        <p:nvSpPr>
          <p:cNvPr id="9220" name="Объект 3"/>
          <p:cNvSpPr>
            <a:spLocks noGrp="1"/>
          </p:cNvSpPr>
          <p:nvPr>
            <p:ph sz="half" idx="2"/>
          </p:nvPr>
        </p:nvSpPr>
        <p:spPr>
          <a:xfrm>
            <a:off x="507206" y="2492897"/>
            <a:ext cx="3138488" cy="3549130"/>
          </a:xfrm>
        </p:spPr>
        <p:txBody>
          <a:bodyPr/>
          <a:lstStyle/>
          <a:p>
            <a:pPr algn="just" eaLnBrk="1" hangingPunct="1"/>
            <a:r>
              <a:rPr lang="ru-RU" sz="1800" b="1" dirty="0" smtClean="0"/>
              <a:t>Сведения</a:t>
            </a:r>
            <a:r>
              <a:rPr lang="ru-RU" sz="1800" dirty="0" smtClean="0"/>
              <a:t> - за календарный год, предшествующий году подачи документов для замещения должности муниципальной службы</a:t>
            </a:r>
          </a:p>
        </p:txBody>
      </p:sp>
      <p:sp>
        <p:nvSpPr>
          <p:cNvPr id="9221" name="Текст 4"/>
          <p:cNvSpPr>
            <a:spLocks noGrp="1"/>
          </p:cNvSpPr>
          <p:nvPr>
            <p:ph type="body" sz="quarter" idx="3"/>
          </p:nvPr>
        </p:nvSpPr>
        <p:spPr>
          <a:xfrm>
            <a:off x="3995936" y="1144588"/>
            <a:ext cx="4752528" cy="15922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 smtClean="0">
                <a:latin typeface="+mj-lt"/>
              </a:rPr>
              <a:t>Для граждан, претендующих на замещение должности муниципальной службы</a:t>
            </a:r>
          </a:p>
        </p:txBody>
      </p:sp>
      <p:sp>
        <p:nvSpPr>
          <p:cNvPr id="9222" name="Объект 5"/>
          <p:cNvSpPr>
            <a:spLocks noGrp="1"/>
          </p:cNvSpPr>
          <p:nvPr>
            <p:ph sz="quarter" idx="4"/>
          </p:nvPr>
        </p:nvSpPr>
        <p:spPr>
          <a:xfrm>
            <a:off x="3815954" y="2736851"/>
            <a:ext cx="5076526" cy="3305175"/>
          </a:xfrm>
        </p:spPr>
        <p:txBody>
          <a:bodyPr/>
          <a:lstStyle/>
          <a:p>
            <a:pPr algn="just" eaLnBrk="1" hangingPunct="1"/>
            <a:r>
              <a:rPr lang="ru-RU" sz="1800" b="1" dirty="0" smtClean="0">
                <a:latin typeface="+mj-lt"/>
              </a:rPr>
              <a:t>Сведения о доходах </a:t>
            </a:r>
            <a:r>
              <a:rPr lang="ru-RU" sz="1800" dirty="0" smtClean="0">
                <a:latin typeface="+mj-lt"/>
              </a:rPr>
              <a:t>- за календарный год, предшествующий году подачи документов </a:t>
            </a:r>
          </a:p>
          <a:p>
            <a:pPr algn="just" eaLnBrk="1" hangingPunct="1"/>
            <a:r>
              <a:rPr lang="ru-RU" sz="1800" b="1" dirty="0" smtClean="0">
                <a:latin typeface="+mj-lt"/>
              </a:rPr>
              <a:t>Сведения об имуществе и обязательствах имущественного характера</a:t>
            </a:r>
            <a:r>
              <a:rPr lang="ru-RU" sz="1800" dirty="0" smtClean="0">
                <a:latin typeface="+mj-lt"/>
              </a:rPr>
              <a:t> - по состоянию на первое число месяца, предшествующего месяцу подачи документов для замещения должности муниципальной службы (на отчетную дату)</a:t>
            </a:r>
          </a:p>
          <a:p>
            <a:pPr eaLnBrk="1" hangingPunct="1"/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3090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8640960" cy="568863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ВНИМАНИЕ!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Прежде чем начать заполнять форму справки </a:t>
            </a:r>
            <a:b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Вам необходимо ознакомиться</a:t>
            </a:r>
            <a:b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с подробными Методическими рекомендациями Минтруда России</a:t>
            </a:r>
            <a:b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по вопросам представления сведений и заполнения соответствующей формы справки, которые размещены на официальном сайте </a:t>
            </a:r>
            <a:b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администрации города Покачи (</a:t>
            </a:r>
            <a:r>
              <a:rPr lang="en-US" sz="2400" b="1" u="sng" dirty="0" smtClean="0">
                <a:latin typeface="+mn-lt"/>
                <a:cs typeface="Times New Roman" pitchFamily="18" charset="0"/>
              </a:rPr>
              <a:t>https://rosmintrud.ru/ministry/anticorruption/Methods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в разделе «Противодействие коррупции» – Методические материалы»</a:t>
            </a:r>
            <a:b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или на официальном сайте Минтруда России: </a:t>
            </a:r>
            <a:r>
              <a:rPr lang="ru-RU" sz="2400" b="1" u="sng" dirty="0" smtClean="0">
                <a:latin typeface="+mn-lt"/>
                <a:cs typeface="Times New Roman" pitchFamily="18" charset="0"/>
                <a:hlinkClick r:id="rId3"/>
              </a:rPr>
              <a:t>https://rosmintrud.ru/ministry/programms/anticorruption/9/5</a:t>
            </a:r>
            <a:r>
              <a:rPr lang="ru-RU" sz="2400" b="1" dirty="0" smtClean="0">
                <a:latin typeface="+mn-lt"/>
                <a:cs typeface="Times New Roman" pitchFamily="18" charset="0"/>
              </a:rPr>
              <a:t/>
            </a:r>
            <a:br>
              <a:rPr lang="ru-RU" sz="2400" b="1" dirty="0" smtClean="0">
                <a:latin typeface="+mn-lt"/>
                <a:cs typeface="Times New Roman" pitchFamily="18" charset="0"/>
              </a:rPr>
            </a:br>
            <a:endParaRPr lang="ru-RU" sz="2400" b="1" dirty="0" smtClean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cdn4.vectorstock.com/i/1000x1000/79/43/cartoon-sun-vector-9279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3" t="8252" b="19047"/>
          <a:stretch/>
        </p:blipFill>
        <p:spPr bwMode="auto">
          <a:xfrm>
            <a:off x="89520" y="1340768"/>
            <a:ext cx="3036255" cy="540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pinimg.com/originals/75/b7/76/75b7762137e9e1a42a5aca0e6c030c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73890" r="32627" b="3536"/>
          <a:stretch/>
        </p:blipFill>
        <p:spPr bwMode="auto">
          <a:xfrm>
            <a:off x="53376" y="50851"/>
            <a:ext cx="7326936" cy="15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0307" y="1124744"/>
            <a:ext cx="7006699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/>
          </a:bodyPr>
          <a:lstStyle/>
          <a:p>
            <a:pPr algn="just"/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в обществе нетерпимости к коррупционному </a:t>
            </a:r>
            <a:r>
              <a:rPr lang="ru-RU" dirty="0" smtClean="0"/>
              <a:t>поведению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5486" y="1787778"/>
            <a:ext cx="700669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А</a:t>
            </a:r>
            <a:r>
              <a:rPr lang="ru-RU" dirty="0" smtClean="0">
                <a:solidFill>
                  <a:schemeClr val="tx1"/>
                </a:solidFill>
              </a:rPr>
              <a:t>нтикоррупционная </a:t>
            </a:r>
            <a:r>
              <a:rPr lang="ru-RU" dirty="0">
                <a:solidFill>
                  <a:schemeClr val="tx1"/>
                </a:solidFill>
              </a:rPr>
              <a:t>экспертиза правовых актов и их </a:t>
            </a:r>
            <a:r>
              <a:rPr lang="ru-RU" dirty="0" smtClean="0">
                <a:solidFill>
                  <a:schemeClr val="tx1"/>
                </a:solidFill>
              </a:rPr>
              <a:t>проектов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5164" y="2417406"/>
            <a:ext cx="6854693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П</a:t>
            </a:r>
            <a:r>
              <a:rPr lang="ru-RU" dirty="0" smtClean="0"/>
              <a:t>редъявление квалификационных </a:t>
            </a:r>
            <a:r>
              <a:rPr lang="ru-RU" dirty="0"/>
              <a:t>требований </a:t>
            </a:r>
            <a:r>
              <a:rPr lang="ru-RU" dirty="0" smtClean="0"/>
              <a:t>к гражданам, </a:t>
            </a:r>
            <a:r>
              <a:rPr lang="ru-RU" dirty="0"/>
              <a:t>претендующим на замещение </a:t>
            </a:r>
            <a:r>
              <a:rPr lang="ru-RU" dirty="0" smtClean="0"/>
              <a:t>муниципальных </a:t>
            </a:r>
            <a:r>
              <a:rPr lang="ru-RU" dirty="0"/>
              <a:t>должностей и должностей </a:t>
            </a:r>
            <a:r>
              <a:rPr lang="ru-RU" dirty="0" smtClean="0"/>
              <a:t>муниципальной </a:t>
            </a:r>
            <a:r>
              <a:rPr lang="ru-RU" dirty="0"/>
              <a:t>службы, </a:t>
            </a:r>
            <a:r>
              <a:rPr lang="ru-RU" dirty="0" smtClean="0"/>
              <a:t>проверка представляемых сведений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18181" y="3717032"/>
            <a:ext cx="6713528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Увольнение за  </a:t>
            </a:r>
            <a:r>
              <a:rPr lang="ru-RU" dirty="0"/>
              <a:t>непредставление сведений </a:t>
            </a:r>
            <a:r>
              <a:rPr lang="ru-RU" dirty="0" smtClean="0"/>
              <a:t>(представление </a:t>
            </a:r>
            <a:r>
              <a:rPr lang="ru-RU" dirty="0"/>
              <a:t>заведомо недостоверных или неполных </a:t>
            </a:r>
            <a:r>
              <a:rPr lang="ru-RU" dirty="0" smtClean="0"/>
              <a:t>сведений) </a:t>
            </a:r>
            <a:r>
              <a:rPr lang="ru-RU" dirty="0"/>
              <a:t>о доходах, расходах, имуществе и обязательствах имущественного характера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28295"/>
            <a:ext cx="6645019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cs typeface="Aharoni" pitchFamily="2" charset="-79"/>
              </a:rPr>
              <a:t>Меры по противодействию коррупции</a:t>
            </a:r>
            <a:endParaRPr lang="ru-RU" sz="2400" dirty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5818778"/>
            <a:ext cx="560115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Р</a:t>
            </a:r>
            <a:r>
              <a:rPr lang="ru-RU" dirty="0" smtClean="0"/>
              <a:t>азвитие </a:t>
            </a:r>
            <a:r>
              <a:rPr lang="ru-RU" dirty="0"/>
              <a:t>институтов общественного и парламентского контроля за соблюдением законодательства </a:t>
            </a:r>
            <a:r>
              <a:rPr lang="ru-RU" dirty="0" smtClean="0"/>
              <a:t>о </a:t>
            </a:r>
            <a:r>
              <a:rPr lang="ru-RU" dirty="0"/>
              <a:t>противодействии коррупции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59149" y="4725144"/>
            <a:ext cx="632123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П</a:t>
            </a:r>
            <a:r>
              <a:rPr lang="ru-RU" dirty="0" smtClean="0"/>
              <a:t>овышение по службе, присвоение классного чина, поощрение за длительное</a:t>
            </a:r>
            <a:r>
              <a:rPr lang="ru-RU" dirty="0"/>
              <a:t>, безупречное </a:t>
            </a:r>
            <a:r>
              <a:rPr lang="ru-RU" dirty="0" smtClean="0"/>
              <a:t>исполнение служащим своих должностных обязанностей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7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7545" y="715964"/>
            <a:ext cx="8424936" cy="10302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ДОКУМЕНТЫ,  НЕОБХОДИМЫЕ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ДЛЯ ЗАПОЛНЕНИЯ  ТИТУЛЬНОГО  ЛИСТА СПРАВКИ</a:t>
            </a:r>
            <a:endParaRPr lang="ru-RU" sz="2400" b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1267" name="Объект 5"/>
          <p:cNvSpPr>
            <a:spLocks noGrp="1"/>
          </p:cNvSpPr>
          <p:nvPr>
            <p:ph sz="quarter" idx="4"/>
          </p:nvPr>
        </p:nvSpPr>
        <p:spPr>
          <a:xfrm>
            <a:off x="778668" y="2544763"/>
            <a:ext cx="8113811" cy="3881437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Паспорт </a:t>
            </a:r>
          </a:p>
          <a:p>
            <a:pPr eaLnBrk="1" hangingPunct="1"/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Свидетельство о рождении ребенка</a:t>
            </a:r>
          </a:p>
          <a:p>
            <a:pPr eaLnBrk="1" hangingPunct="1"/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СНИЛС</a:t>
            </a:r>
          </a:p>
          <a:p>
            <a:pPr eaLnBrk="1" hangingPunct="1">
              <a:buFont typeface="Wingdings 3" pitchFamily="18" charset="2"/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800" dirty="0" smtClean="0">
              <a:solidFill>
                <a:schemeClr val="tx1"/>
              </a:solidFill>
            </a:endParaRPr>
          </a:p>
          <a:p>
            <a:pPr eaLnBrk="1" hangingPunct="1"/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rustashkent.com/wp-content/uploads/2019/02/%D0%92%D0%BD%D1%83%D1%82%D1%80%D0%B5%D0%BD%D0%BD%D0%B8%D0%B9-%D0%BF%D0%B0%D1%81%D0%BF%D0%BE%D1%80%D1%82-%D0%B3%D1%80%D0%B0%D0%B6%D0%B4%D0%B0%D0%BD%D0%B8%D0%BD%D0%B0-%D0%A0%D0%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60848"/>
            <a:ext cx="1512289" cy="2139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dv-volokolamka.ru/pic/news/15544646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09559"/>
            <a:ext cx="2282585" cy="1634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yuga.ru/media/8b/94/novorozhdennye__4qnpvyq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7" r="27425"/>
          <a:stretch/>
        </p:blipFill>
        <p:spPr bwMode="auto">
          <a:xfrm>
            <a:off x="5148064" y="3789040"/>
            <a:ext cx="1666152" cy="213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5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7544" y="230189"/>
            <a:ext cx="8280919" cy="1343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ДОКУМЕНТЫ, НЕОБХОДИМЫЕ  ДЛЯ ЗАПОЛНЕНИЯ 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РАЗДЕЛА 1 «СВЕДЕНИЯ О ДОХОДАХ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51520" y="1557339"/>
            <a:ext cx="8640960" cy="5132387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Справка 2-НДФЛ (необходимо получить в бухгалтерии всех организаций, где выполнялась работа за отчетный год);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Справки из банков и иных кредитных организациях о доходах от вкладов;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Справки о доходах от ценных бумаг и долей участия в коммерческих организациях;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Справка с Пенсионного фонда РФ о начислении пенсии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Иные документы  (гражданско-правовые договоры, налоговые декларации ИП, справки из учебных заведений о стипендии, справки из Фонда социального страхования о выплатах по больничному листу более 3 дней и за отчетный год и т.д.)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Внимание!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На официальном сайте Федеральной налоговой службы </a:t>
            </a:r>
            <a:r>
              <a:rPr lang="en-US" sz="1800" b="1" dirty="0" smtClean="0">
                <a:solidFill>
                  <a:schemeClr val="tx1"/>
                </a:solidFill>
                <a:cs typeface="Times New Roman" pitchFamily="18" charset="0"/>
                <a:hlinkClick r:id="rId3"/>
              </a:rPr>
              <a:t>www.nalog.ru</a:t>
            </a:r>
            <a:r>
              <a:rPr lang="en-US" sz="18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  в «Личном кабинете налогоплательщика» Вы имеете возможность получить информацию о начисленном Вам в отчетном году доходе. Для этого Вам необходимо лично обратиться в ведомство и получить логин и первичный пароль для входа в личный кабинет. 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31540" y="24312"/>
            <a:ext cx="8280920" cy="1320800"/>
          </a:xfrm>
        </p:spPr>
        <p:txBody>
          <a:bodyPr/>
          <a:lstStyle/>
          <a:p>
            <a:pPr algn="ctr" eaLnBrk="1" hangingPunct="1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РАЗДЕЛ 2 «СВЕДЕНИЯ О РАСХОДАХ» 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sz="half" idx="1"/>
          </p:nvPr>
        </p:nvSpPr>
        <p:spPr>
          <a:xfrm>
            <a:off x="395536" y="2133600"/>
            <a:ext cx="8496943" cy="4146550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ДОКУМЕНТЫ, НЕОБХОДИМЫЕ ДЛЯ ЗАПОЛНЕНИЯ </a:t>
            </a:r>
            <a:b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РАЗДЕЛА 2  «СВЕДЕНИЯ О РАСХОДАХ»</a:t>
            </a:r>
          </a:p>
          <a:p>
            <a:pPr marL="0" indent="0" algn="just" eaLnBrk="1" hangingPunct="1">
              <a:buFont typeface="Wingdings 3" pitchFamily="18" charset="2"/>
              <a:buNone/>
            </a:pP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Указываются расходы только в случае, если сумма расходов по сделке или общая сумма совершенных сделок превышает общий доход муниципального служащего и его супруги (супруга) за три последних года, предшествующих отчетному периоду. </a:t>
            </a:r>
          </a:p>
          <a:p>
            <a:pPr marL="0" indent="0" algn="just" eaLnBrk="1" hangingPunct="1">
              <a:buFont typeface="Wingdings 3" pitchFamily="18" charset="2"/>
              <a:buNone/>
            </a:pP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Например: сделка совершена в 2018 году, учитывается совокупный доход муниципального служащего и супруга (супруги) за три предыдущих года - 2015, 2016, 2017 годы.</a:t>
            </a:r>
          </a:p>
          <a:p>
            <a:pPr marL="0" indent="0" algn="just" eaLnBrk="1" hangingPunct="1">
              <a:buFont typeface="Wingdings 3" pitchFamily="18" charset="2"/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необходимости указания совершенных сделок обязательно приложить к справке копии документов по сделке</a:t>
            </a:r>
          </a:p>
          <a:p>
            <a:pPr marL="0" indent="0" algn="ctr" eaLnBrk="1" hangingPunct="1">
              <a:buFont typeface="Wingdings 3" pitchFamily="18" charset="2"/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Объект 3"/>
          <p:cNvSpPr>
            <a:spLocks noGrp="1"/>
          </p:cNvSpPr>
          <p:nvPr>
            <p:ph sz="half" idx="2"/>
          </p:nvPr>
        </p:nvSpPr>
        <p:spPr>
          <a:xfrm>
            <a:off x="395536" y="1260476"/>
            <a:ext cx="8496944" cy="823913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Гражданами, </a:t>
            </a: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претендующими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 на замещение муниципальных должностей, данный раздел Справки </a:t>
            </a:r>
            <a:r>
              <a:rPr lang="ru-RU" sz="2000" b="1" u="sng" dirty="0" smtClean="0">
                <a:solidFill>
                  <a:schemeClr val="tx1"/>
                </a:solidFill>
                <a:cs typeface="Times New Roman" pitchFamily="18" charset="0"/>
              </a:rPr>
              <a:t>НЕ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 заполняется </a:t>
            </a:r>
          </a:p>
          <a:p>
            <a:pPr eaLnBrk="1" hangingPunct="1">
              <a:buFont typeface="Wingdings 3" pitchFamily="18" charset="2"/>
              <a:buNone/>
            </a:pPr>
            <a:endParaRPr lang="ru-RU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9512" y="387350"/>
            <a:ext cx="8784976" cy="1482725"/>
          </a:xfrm>
        </p:spPr>
        <p:txBody>
          <a:bodyPr/>
          <a:lstStyle/>
          <a:p>
            <a:pPr algn="ctr" eaLnBrk="1" hangingPunct="1"/>
            <a: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ДОКУМЕНТЫ, НЕОБХОДИМЫЕ ДЛЯ ЗАПОЛНЕНИЯ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РАЗДЕЛА 3  «СВЕДЕНИЯ ОБ ИМУЩЕСТВЕ»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sz="half" idx="1"/>
          </p:nvPr>
        </p:nvSpPr>
        <p:spPr>
          <a:xfrm>
            <a:off x="611561" y="1836739"/>
            <a:ext cx="8208912" cy="239712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Свидетельство о государственной регистрации права собственности или выписка из ЕГРП</a:t>
            </a:r>
          </a:p>
          <a:p>
            <a:pPr algn="just" eaLnBrk="1" hangingPunct="1"/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Договоры купли-продажи, участия в долевом строительстве, мены, дарения, свидетельство о праве на наследство, решение суда или администрации </a:t>
            </a:r>
          </a:p>
          <a:p>
            <a:pPr algn="just" eaLnBrk="1" hangingPunct="1"/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Паспорт транспортного средства, свидетельство о регистрации транспортного средства </a:t>
            </a: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Объект 3"/>
          <p:cNvSpPr>
            <a:spLocks noGrp="1"/>
          </p:cNvSpPr>
          <p:nvPr>
            <p:ph sz="half" idx="2"/>
          </p:nvPr>
        </p:nvSpPr>
        <p:spPr>
          <a:xfrm>
            <a:off x="539552" y="3789040"/>
            <a:ext cx="8317407" cy="2160241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Wingdings 3" pitchFamily="18" charset="2"/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ВНИМАНИЕ!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В случае отсутствия документов рекомендуется обратиться в Управление </a:t>
            </a:r>
            <a:r>
              <a:rPr lang="ru-RU" sz="1800" b="1" dirty="0" err="1" smtClean="0">
                <a:solidFill>
                  <a:schemeClr val="tx1"/>
                </a:solidFill>
                <a:cs typeface="Times New Roman" pitchFamily="18" charset="0"/>
              </a:rPr>
              <a:t>Росреестра</a:t>
            </a: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  по ХМАО-Югре (недвижимое имущество), Управление ГИБДД по ХМАО-Югре или его территориальные подразделения (транспортные средства).  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Сведения о наличии имущества также можно уточнить в «Личном кабинете налогоплательщика».</a:t>
            </a:r>
          </a:p>
        </p:txBody>
      </p:sp>
    </p:spTree>
    <p:extLst>
      <p:ext uri="{BB962C8B-B14F-4D97-AF65-F5344CB8AC3E}">
        <p14:creationId xmlns:p14="http://schemas.microsoft.com/office/powerpoint/2010/main" val="30374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23529" y="436563"/>
            <a:ext cx="8568952" cy="14255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ДОКУМЕНТЫ, НЕОБХОДИМЫЕ ДЛЯ ЗАПОЛНЕНИЯ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РАЗДЕЛА 4 «СВЕДЕНИЯ О СЧЕТАХ В БАНКАХ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И ИНЫХ КРЕДИТНЫХ ОРГАНИЗАЦИЯХ»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754189"/>
            <a:ext cx="8496944" cy="2611437"/>
          </a:xfrm>
        </p:spPr>
        <p:txBody>
          <a:bodyPr rtlCol="0">
            <a:normAutofit fontScale="55000" lnSpcReduction="20000"/>
          </a:bodyPr>
          <a:lstStyle/>
          <a:p>
            <a:pPr marL="0" indent="0" algn="ctr" eaLnBrk="1" fontAlgn="auto" hangingPunct="1">
              <a:lnSpc>
                <a:spcPct val="110000"/>
              </a:lnSpc>
              <a:spcAft>
                <a:spcPts val="600"/>
              </a:spcAft>
              <a:buFont typeface="Wingdings 3" charset="2"/>
              <a:buNone/>
              <a:defRPr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cs typeface="Times New Roman" pitchFamily="18" charset="0"/>
              </a:rPr>
              <a:t>Справки из банка (банков) с информацией обо всех открытых счетах: 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cs typeface="Times New Roman" pitchFamily="18" charset="0"/>
              </a:rPr>
              <a:t>счета </a:t>
            </a:r>
            <a:r>
              <a:rPr lang="ru-RU" sz="3600" dirty="0" err="1" smtClean="0">
                <a:solidFill>
                  <a:schemeClr val="tx1"/>
                </a:solidFill>
                <a:cs typeface="Times New Roman" pitchFamily="18" charset="0"/>
              </a:rPr>
              <a:t>зарплатных</a:t>
            </a:r>
            <a:r>
              <a:rPr lang="ru-RU" sz="3600" dirty="0" smtClean="0">
                <a:solidFill>
                  <a:schemeClr val="tx1"/>
                </a:solidFill>
                <a:cs typeface="Times New Roman" pitchFamily="18" charset="0"/>
              </a:rPr>
              <a:t> карт (в том числе с предыдущих мест работы); 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cs typeface="Times New Roman" pitchFamily="18" charset="0"/>
              </a:rPr>
              <a:t>счета, открытые  для начисления пенсии; 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cs typeface="Times New Roman" pitchFamily="18" charset="0"/>
              </a:rPr>
              <a:t>сберегательные книжки, вклады; 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cs typeface="Times New Roman" pitchFamily="18" charset="0"/>
              </a:rPr>
              <a:t>счета, на которых отсутствуют денежные средства или имеется отрицательный остаток; счета, открытые для погашения кредита; 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cs typeface="Times New Roman" pitchFamily="18" charset="0"/>
              </a:rPr>
              <a:t>ссудные и металлические счета  </a:t>
            </a:r>
            <a:endParaRPr lang="ru-RU" sz="3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4440238"/>
            <a:ext cx="8640960" cy="2190750"/>
          </a:xfrm>
        </p:spPr>
        <p:txBody>
          <a:bodyPr rtlCol="0">
            <a:normAutofit fontScale="5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300" b="1" dirty="0" smtClean="0">
                <a:solidFill>
                  <a:schemeClr val="tx1"/>
                </a:solidFill>
                <a:cs typeface="Times New Roman" pitchFamily="18" charset="0"/>
              </a:rPr>
              <a:t>Внимание!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300" b="1" dirty="0" smtClean="0">
                <a:solidFill>
                  <a:schemeClr val="tx1"/>
                </a:solidFill>
                <a:cs typeface="Times New Roman" pitchFamily="18" charset="0"/>
              </a:rPr>
              <a:t>Банковские счета закрываются только по заявлению владельца счета.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300" dirty="0" smtClean="0">
                <a:solidFill>
                  <a:schemeClr val="tx1"/>
                </a:solidFill>
                <a:cs typeface="Times New Roman" pitchFamily="18" charset="0"/>
              </a:rPr>
              <a:t>Если действие банковской карты закончилось или Вы полностью погасили кредитную задолженность, то счет автоматически не закрывается.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300" dirty="0" smtClean="0">
                <a:solidFill>
                  <a:schemeClr val="tx1"/>
                </a:solidFill>
                <a:cs typeface="Times New Roman" pitchFamily="18" charset="0"/>
              </a:rPr>
              <a:t>Для решения вопроса по закрытию счета Вам необходимо обратиться в банк. 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39552" y="519113"/>
            <a:ext cx="8136904" cy="14906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ДОКУМЕНТЫ, НЕОБХОДИМЫЕ ДЛЯ ЗАПОЛНЕНИЯ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РАЗДЕЛА 5 «СВЕДЕНИЯ О ЦЕННЫХ БУМАГАХ»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885951"/>
            <a:ext cx="8712968" cy="45815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Сведения о ценных бумагах можно получить: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на официальном сайте общества или в информационных письмах, которые рассылаются акционерам;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путем личного обращения или письменных запросов в акционерное общество 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в регистрационных компаниях, ведущих реестры акционерных обществ  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000" dirty="0"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ВНИМАНИЕ!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Если Вы владеете ценными бумагами, акциями и т.п., получаете доход, то информация о полученном доходе должна быть отражена в разделе 1 «Сведения о доходах» в строке 5 «Доход от ценных бумаг и долей участия в коммерческих организациях»</a:t>
            </a:r>
            <a:endParaRPr lang="ru-RU" sz="1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44116" y="198438"/>
            <a:ext cx="8420372" cy="1638300"/>
          </a:xfrm>
        </p:spPr>
        <p:txBody>
          <a:bodyPr/>
          <a:lstStyle/>
          <a:p>
            <a:pPr algn="ctr" eaLnBrk="1" hangingPunct="1"/>
            <a: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ДОКУМЕНТЫ, НЕОБХОДИМЫЕ ДЛЯ ЗАПОЛНЕНИЯ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РАЗДЕЛА 6 «СВЕДЕНИЯ ОБ  ОБЯЗАТЕЛЬСТВАХ  ИМУЩЕСТВЕННОГО ХАРАКТЕРА»  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sz="half" idx="1"/>
          </p:nvPr>
        </p:nvSpPr>
        <p:spPr>
          <a:xfrm>
            <a:off x="741760" y="1878013"/>
            <a:ext cx="8078712" cy="28511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Договор аренды; 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Договор социального найма;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Документы пожизненного наследуемого владения; 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Кредитный договор;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Договор финансовой аренды (лизинг), договор займа; 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Договор финансирования под уступку денежного требования; 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Договор поручительства;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Договор участия в долевом строительстве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248" y="4437112"/>
            <a:ext cx="8441232" cy="2235151"/>
          </a:xfrm>
        </p:spPr>
        <p:txBody>
          <a:bodyPr rtlCol="0"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7200" b="1" dirty="0" smtClean="0">
                <a:solidFill>
                  <a:schemeClr val="tx1"/>
                </a:solidFill>
                <a:cs typeface="Times New Roman" pitchFamily="18" charset="0"/>
              </a:rPr>
              <a:t>ВНИМАНИЕ!</a:t>
            </a:r>
            <a:endParaRPr lang="ru-RU" sz="72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7200" dirty="0" smtClean="0">
                <a:solidFill>
                  <a:schemeClr val="tx1"/>
                </a:solidFill>
                <a:cs typeface="Times New Roman" pitchFamily="18" charset="0"/>
              </a:rPr>
              <a:t>В подразделе 6.1. «Объекты недвижимого имущества, находящиеся в пользовании» необходимо указывать только те объекты, </a:t>
            </a:r>
            <a:r>
              <a:rPr lang="ru-RU" sz="7200" b="1" dirty="0" smtClean="0">
                <a:solidFill>
                  <a:schemeClr val="tx1"/>
                </a:solidFill>
                <a:cs typeface="Times New Roman" pitchFamily="18" charset="0"/>
              </a:rPr>
              <a:t>которые в действительности находятся в Вашем пользовании </a:t>
            </a:r>
            <a:r>
              <a:rPr lang="ru-RU" sz="7200" dirty="0" smtClean="0">
                <a:solidFill>
                  <a:schemeClr val="tx1"/>
                </a:solidFill>
                <a:cs typeface="Times New Roman" pitchFamily="18" charset="0"/>
              </a:rPr>
              <a:t>или в пользовании членов Вашей семьи, но </a:t>
            </a:r>
            <a:r>
              <a:rPr lang="ru-RU" sz="7200" b="1" dirty="0" smtClean="0">
                <a:solidFill>
                  <a:schemeClr val="tx1"/>
                </a:solidFill>
                <a:cs typeface="Times New Roman" pitchFamily="18" charset="0"/>
              </a:rPr>
              <a:t>не принадлежащие на праве собственности</a:t>
            </a:r>
            <a:r>
              <a:rPr lang="ru-RU" sz="7200" dirty="0" smtClean="0">
                <a:solidFill>
                  <a:schemeClr val="tx1"/>
                </a:solidFill>
                <a:cs typeface="Times New Roman" pitchFamily="18" charset="0"/>
              </a:rPr>
              <a:t>.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7200" dirty="0" smtClean="0">
                <a:solidFill>
                  <a:schemeClr val="tx1"/>
                </a:solidFill>
                <a:cs typeface="Times New Roman" pitchFamily="18" charset="0"/>
              </a:rPr>
              <a:t>В подразделе 6.2.«Срочные обязательства финансового характера» указывается только финансовые обязательства на сумму равную или превышающую  </a:t>
            </a:r>
            <a:r>
              <a:rPr lang="ru-RU" sz="7200" b="1" dirty="0" smtClean="0">
                <a:solidFill>
                  <a:srgbClr val="FF0000"/>
                </a:solidFill>
                <a:cs typeface="Times New Roman" pitchFamily="18" charset="0"/>
              </a:rPr>
              <a:t>500 000</a:t>
            </a:r>
            <a:r>
              <a:rPr lang="ru-RU" sz="7200" dirty="0" smtClean="0">
                <a:solidFill>
                  <a:schemeClr val="tx1"/>
                </a:solidFill>
                <a:cs typeface="Times New Roman" pitchFamily="18" charset="0"/>
              </a:rPr>
              <a:t> рублей.</a:t>
            </a:r>
            <a:r>
              <a:rPr lang="ru-RU" sz="6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sz="64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02444" y="593725"/>
            <a:ext cx="8141494" cy="16144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ДОКУМЕНТЫ, НЕОБХОДИМЫЕ ДЛЯ ЗАПОЛНЕНИЯ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РАЗДЕЛА 7«СВЕДЕНИЯ ОБ  ОБЯЗАТЕЛЬСТВАХ  ИМУЩЕСТВЕННОГО ХАРАКТЕ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РА»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91741" y="2471738"/>
            <a:ext cx="8141494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457200">
              <a:defRPr/>
            </a:pPr>
            <a:r>
              <a:rPr lang="ru-RU" sz="2000" dirty="0">
                <a:ea typeface="+mj-ea"/>
                <a:cs typeface="Times New Roman" pitchFamily="18" charset="0"/>
              </a:rPr>
              <a:t>Договоры дарения</a:t>
            </a:r>
          </a:p>
          <a:p>
            <a:pPr algn="just" defTabSz="457200">
              <a:defRPr/>
            </a:pPr>
            <a:r>
              <a:rPr lang="ru-RU" sz="2000" dirty="0">
                <a:ea typeface="+mj-ea"/>
                <a:cs typeface="Times New Roman" pitchFamily="18" charset="0"/>
              </a:rPr>
              <a:t>Соглашения о передаче имущества</a:t>
            </a:r>
          </a:p>
          <a:p>
            <a:pPr algn="just" defTabSz="457200">
              <a:defRPr/>
            </a:pPr>
            <a:r>
              <a:rPr lang="ru-RU" sz="2000" dirty="0">
                <a:ea typeface="+mj-ea"/>
                <a:cs typeface="Times New Roman" pitchFamily="18" charset="0"/>
              </a:rPr>
              <a:t>Данные лица, которому отчуждено имущество</a:t>
            </a:r>
          </a:p>
          <a:p>
            <a:pPr algn="just" defTabSz="457200">
              <a:defRPr/>
            </a:pPr>
            <a:r>
              <a:rPr lang="ru-RU" sz="2400" b="1" dirty="0">
                <a:ea typeface="+mj-ea"/>
                <a:cs typeface="Times New Roman" pitchFamily="18" charset="0"/>
              </a:rPr>
              <a:t/>
            </a:r>
            <a:br>
              <a:rPr lang="ru-RU" sz="2400" b="1" dirty="0">
                <a:ea typeface="+mj-ea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400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https://slide-share.ru/image/30864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635" y="1818350"/>
            <a:ext cx="288262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251520" y="325438"/>
            <a:ext cx="8640959" cy="6229350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endParaRPr lang="ru-RU" sz="17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400" b="1" u="sng" dirty="0" smtClean="0">
                <a:solidFill>
                  <a:srgbClr val="FF0000"/>
                </a:solidFill>
                <a:cs typeface="Times New Roman" pitchFamily="18" charset="0"/>
              </a:rPr>
              <a:t>Внимание!</a:t>
            </a:r>
            <a:r>
              <a:rPr lang="ru-RU" sz="2400" b="1" u="sng" dirty="0" smtClean="0">
                <a:cs typeface="Times New Roman" pitchFamily="18" charset="0"/>
              </a:rPr>
              <a:t/>
            </a:r>
            <a:br>
              <a:rPr lang="ru-RU" sz="2400" b="1" u="sng" dirty="0" smtClean="0">
                <a:cs typeface="Times New Roman" pitchFamily="18" charset="0"/>
              </a:rPr>
            </a:br>
            <a:r>
              <a:rPr lang="ru-RU" sz="2400" b="1" dirty="0" smtClean="0">
                <a:cs typeface="Times New Roman" pitchFamily="18" charset="0"/>
              </a:rPr>
              <a:t>Лицо, замещающее должность муниципальной службы, подлежит увольнению (освобождению от должности) в связи с утратой доверия в случае непредставления сведений либо представления заведомо недостоверных или неполных сведений. </a:t>
            </a: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endParaRPr lang="ru-RU" sz="2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По вопросам, возникающим в ходе заполнения сведений,</a:t>
            </a: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 Вы можете обратиться за консультацией </a:t>
            </a: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в управление по кадрам и делопроизводству</a:t>
            </a: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администрации города Покачи </a:t>
            </a:r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по телефону: 8 (34669) 7 99 89 (доб. 2201)</a:t>
            </a:r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 3" pitchFamily="18" charset="2"/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buFont typeface="Wingdings 3" pitchFamily="18" charset="2"/>
              <a:buNone/>
            </a:pPr>
            <a:endParaRPr lang="ru-RU" sz="1800" b="1" dirty="0" smtClean="0"/>
          </a:p>
          <a:p>
            <a:pPr marL="0" indent="0" algn="ctr" eaLnBrk="1" hangingPunct="1">
              <a:buFont typeface="Wingdings 3" pitchFamily="18" charset="2"/>
              <a:buNone/>
            </a:pPr>
            <a:endParaRPr 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9187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304800"/>
            <a:ext cx="8640960" cy="62357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ОБРАЩАЕМ  ВАШЕ  ВНИМАНИЕ, 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ЧТО  ЗАПОЛНЕННЫЕ   СПРАВКИ   СОДЕРЖАТ 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ПЕРСОНАЛЬНЫЕ  СВЕДЕНИЯ!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Сведения представляются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в  управление по кадрам и делопроизводству администрации города </a:t>
            </a:r>
            <a:r>
              <a:rPr lang="ru-RU" sz="2000" dirty="0" err="1" smtClean="0">
                <a:solidFill>
                  <a:schemeClr val="tx1"/>
                </a:solidFill>
                <a:cs typeface="Times New Roman" pitchFamily="18" charset="0"/>
              </a:rPr>
              <a:t>Покачи</a:t>
            </a:r>
            <a:endParaRPr lang="ru-RU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ru-RU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лично 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по адресу: г. </a:t>
            </a:r>
            <a:r>
              <a:rPr lang="ru-RU" sz="2000" dirty="0" err="1" smtClean="0">
                <a:solidFill>
                  <a:schemeClr val="tx1"/>
                </a:solidFill>
                <a:cs typeface="Times New Roman" pitchFamily="18" charset="0"/>
              </a:rPr>
              <a:t>Покачи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, ул. Мира 8/1, </a:t>
            </a:r>
            <a:r>
              <a:rPr lang="ru-RU" sz="2000" dirty="0" err="1" smtClean="0">
                <a:solidFill>
                  <a:schemeClr val="tx1"/>
                </a:solidFill>
                <a:cs typeface="Times New Roman" pitchFamily="18" charset="0"/>
              </a:rPr>
              <a:t>каб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. 220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с понедельника по пятницу с 08.30 ч. до 12.30 ч.,  с 14.00 ч. до 17.12 ч.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18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78/96/3c/78963c1567fb83fae5567478123b7a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4" t="1" r="1180" b="399"/>
          <a:stretch/>
        </p:blipFill>
        <p:spPr bwMode="auto">
          <a:xfrm>
            <a:off x="1691680" y="27384"/>
            <a:ext cx="7488832" cy="683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72200" y="2780928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Состав Совета утвержден постановлением </a:t>
            </a:r>
            <a:r>
              <a:rPr lang="ru-RU" sz="1600" b="1" dirty="0"/>
              <a:t>администрации города Покачи от 13.10.2017 №1116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1412776"/>
            <a:ext cx="3128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Положение о Совете утверждено постановлением  </a:t>
            </a:r>
            <a:r>
              <a:rPr lang="ru-RU" sz="1600" b="1" dirty="0"/>
              <a:t>администрации города Покачи от </a:t>
            </a:r>
            <a:r>
              <a:rPr lang="ru-RU" sz="1600" b="1" dirty="0" smtClean="0"/>
              <a:t>16.11.2017 </a:t>
            </a:r>
            <a:r>
              <a:rPr lang="ru-RU" sz="1600" b="1" dirty="0"/>
              <a:t>№</a:t>
            </a:r>
            <a:r>
              <a:rPr lang="ru-RU" sz="1600" b="1" dirty="0" smtClean="0"/>
              <a:t>1274</a:t>
            </a:r>
            <a:endParaRPr lang="ru-RU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222305"/>
            <a:ext cx="3920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План работы Совета утвержден постановлением </a:t>
            </a:r>
            <a:r>
              <a:rPr lang="ru-RU" sz="1600" b="1" dirty="0"/>
              <a:t>администрации города Покачи от </a:t>
            </a:r>
            <a:r>
              <a:rPr lang="ru-RU" sz="1600" b="1" dirty="0" smtClean="0"/>
              <a:t>21.12.2018 </a:t>
            </a:r>
            <a:r>
              <a:rPr lang="ru-RU" sz="1600" b="1" dirty="0"/>
              <a:t>№</a:t>
            </a:r>
            <a:r>
              <a:rPr lang="ru-RU" sz="1600" b="1" dirty="0" smtClean="0"/>
              <a:t>1292 </a:t>
            </a:r>
            <a:endParaRPr lang="ru-RU" sz="1600" b="1" dirty="0"/>
          </a:p>
        </p:txBody>
      </p:sp>
      <p:sp>
        <p:nvSpPr>
          <p:cNvPr id="14" name="Овал 13"/>
          <p:cNvSpPr/>
          <p:nvPr/>
        </p:nvSpPr>
        <p:spPr>
          <a:xfrm>
            <a:off x="179512" y="1911814"/>
            <a:ext cx="3312368" cy="295734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Межведомственный Совет  при главе города Покачи по противодействию коррупции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4149080"/>
            <a:ext cx="29841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В 2018 году заседания Совета проводись дважды 31 мая и 20 </a:t>
            </a:r>
            <a:r>
              <a:rPr lang="ru-RU" sz="1600" b="1" dirty="0" smtClean="0"/>
              <a:t>декабря, рассмотрено </a:t>
            </a:r>
            <a:r>
              <a:rPr lang="ru-RU" sz="1600" b="1" dirty="0"/>
              <a:t>16 вопросов.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5517232"/>
            <a:ext cx="3992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В текущем году заседание Совета проведено 07 мая, рассмотрено 5 вопросов. </a:t>
            </a:r>
          </a:p>
        </p:txBody>
      </p:sp>
    </p:spTree>
    <p:extLst>
      <p:ext uri="{BB962C8B-B14F-4D97-AF65-F5344CB8AC3E}">
        <p14:creationId xmlns:p14="http://schemas.microsoft.com/office/powerpoint/2010/main" val="6174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originals/75/b7/76/75b7762137e9e1a42a5aca0e6c030c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73890" r="32627" b="3536"/>
          <a:stretch/>
        </p:blipFill>
        <p:spPr bwMode="auto">
          <a:xfrm>
            <a:off x="53376" y="50851"/>
            <a:ext cx="7326936" cy="15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228295"/>
            <a:ext cx="69847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cs typeface="Aharoni" pitchFamily="2" charset="-79"/>
              </a:rPr>
              <a:t>Анализ ошибок, допущенных при заполнении справок о доходах в 2016 году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620280"/>
              </p:ext>
            </p:extLst>
          </p:nvPr>
        </p:nvGraphicFramePr>
        <p:xfrm>
          <a:off x="395536" y="1556791"/>
          <a:ext cx="8640960" cy="381642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456384"/>
                <a:gridCol w="1872208"/>
                <a:gridCol w="3312368"/>
              </a:tblGrid>
              <a:tr h="671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Нарушение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Размер, 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Дисциплинарное взыскание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14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Муниципальным служащим не указаны денежные средства, полученные в качестве благотворительной помощи от ООО «ЛУКОЙЛ – ЗАПАДНАЯ СИБИРЬ» для оплаты медицинских услуг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57 471,00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Предложено: выговор; сотрудник уволен по собственному желанию в последний день отпуска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030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Муниципальным служащим не указан доход по предыдущему месту работы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7 391,25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Замечание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8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originals/75/b7/76/75b7762137e9e1a42a5aca0e6c030c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73890" r="32627" b="3536"/>
          <a:stretch/>
        </p:blipFill>
        <p:spPr bwMode="auto">
          <a:xfrm>
            <a:off x="53376" y="50851"/>
            <a:ext cx="7326936" cy="15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228295"/>
            <a:ext cx="69847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cs typeface="Aharoni" pitchFamily="2" charset="-79"/>
              </a:rPr>
              <a:t>Анализ ошибок, допущенных при заполнении справок о доходах в 2017 году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94039"/>
              </p:ext>
            </p:extLst>
          </p:nvPr>
        </p:nvGraphicFramePr>
        <p:xfrm>
          <a:off x="251520" y="1700807"/>
          <a:ext cx="8640960" cy="411072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759851"/>
                <a:gridCol w="1537798"/>
                <a:gridCol w="2343311"/>
              </a:tblGrid>
              <a:tr h="1017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Доход, полученный муниципальным служащим по предыдущему месту работы, указан в совокупности с доходом по основному месту работы, а также этот же доход указан в части иные доходы, что привело к </a:t>
                      </a:r>
                      <a:r>
                        <a:rPr lang="ru-RU" sz="1400" u="none" strike="noStrike" dirty="0" smtClean="0">
                          <a:effectLst/>
                        </a:rPr>
                        <a:t>«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задвоению</a:t>
                      </a:r>
                      <a:r>
                        <a:rPr lang="ru-RU" sz="1400" u="none" strike="noStrike" dirty="0" smtClean="0">
                          <a:effectLst/>
                        </a:rPr>
                        <a:t>» </a:t>
                      </a:r>
                      <a:r>
                        <a:rPr lang="ru-RU" sz="1400" u="none" strike="noStrike" dirty="0">
                          <a:effectLst/>
                        </a:rPr>
                        <a:t>данного дохода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2 125,00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Замечание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22" marR="6522" marT="6522" marB="0" anchor="ctr"/>
                </a:tc>
              </a:tr>
              <a:tr h="613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Муниципальным служащим не указан доход, полученный от ООО «Лукойл-Западная Сибирь» во время прохождения производственной практики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24 320,44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Выговор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22" marR="6522" marT="6522" marB="0" anchor="ctr"/>
                </a:tc>
              </a:tr>
              <a:tr h="6554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Муниципальным служащим неверно отражен размер дохода супруга, полученный по договору об оказании услуг (меньше фактически полученного дохода)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7 911,21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Выговор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22" marR="6522" marT="6522" marB="0" anchor="ctr"/>
                </a:tc>
              </a:tr>
              <a:tr h="6554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Муниципальным служащим не отражен доход супруга - денежная премия к грамоте за заслуги, так как не вошел в справку 2-НДФЛ, представленную бухгалтерией организации.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Дисциплинарное взыскание не применено, т.к. ошибка бухгалтерская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22" marR="6522" marT="6522" marB="0" anchor="ctr"/>
                </a:tc>
              </a:tr>
              <a:tr h="613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Муниципальным служащим не указан  доход супруга, полученный от педагогической деятельности 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9 300,00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Выговор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22" marR="6522" marT="6522" marB="0" anchor="ctr"/>
                </a:tc>
              </a:tr>
              <a:tr h="410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Муниципальным служащим не указан доход, полученный от иной оплачиваемой деятельности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11 500,00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Выговор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22" marR="6522" marT="652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originals/75/b7/76/75b7762137e9e1a42a5aca0e6c030c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73890" r="32627" b="3536"/>
          <a:stretch/>
        </p:blipFill>
        <p:spPr bwMode="auto">
          <a:xfrm>
            <a:off x="53376" y="50851"/>
            <a:ext cx="7326936" cy="15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228295"/>
            <a:ext cx="69847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cs typeface="Aharoni" pitchFamily="2" charset="-79"/>
              </a:rPr>
              <a:t>Анализ ошибок, допущенных при заполнении справок о доходах в 2018 году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832751"/>
              </p:ext>
            </p:extLst>
          </p:nvPr>
        </p:nvGraphicFramePr>
        <p:xfrm>
          <a:off x="251519" y="1556792"/>
          <a:ext cx="8712969" cy="519875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746088"/>
                <a:gridCol w="1158569"/>
                <a:gridCol w="2808312"/>
              </a:tblGrid>
              <a:tr h="1082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Муниципальным служащим не указаны сведения о доходах </a:t>
                      </a:r>
                      <a:r>
                        <a:rPr lang="ru-RU" sz="1400" u="none" strike="noStrike" dirty="0" smtClean="0">
                          <a:effectLst/>
                        </a:rPr>
                        <a:t>от </a:t>
                      </a:r>
                      <a:r>
                        <a:rPr lang="ru-RU" sz="1400" u="none" strike="noStrike" dirty="0">
                          <a:effectLst/>
                        </a:rPr>
                        <a:t>иной оплачиваемой деятельности (уведомление работодателю было направлено, разрешение на осуществление иной оплачиваемой деятельности получено)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109 929,45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Выговор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ctr"/>
                </a:tc>
              </a:tr>
              <a:tr h="652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Муниципальным служащим не указаны  сведения о доходах супруги, полученные во время нахождения в отпуске по уходу за ребенком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19 213,50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Выговор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ctr"/>
                </a:tc>
              </a:tr>
              <a:tr h="1297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Муниципальным служащим не указан доход, полученный от Фонда социального страхования во время нахождения на листке нетрудоспособности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1 997,49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Дисциплинарного взыскания не вынесено, т.к. в справке 2 -НДФЛ данная сумма отражена, кроме того отражается в личном кабинете налогоплательщика в справке 2-НДФЛ ФСС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ctr"/>
                </a:tc>
              </a:tr>
              <a:tr h="1082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Муниципальным служащим ошибочно отражен доход, полученный во время участия в викторине (свой доход указан в справке на несовершеннолетнего ребенка, доход ребенка в своей справке)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10 449,00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Дисциплинарного взыскания не применено, т.к. умысла в сокрытии дохода не было, суммы были указаны, техническая ошибка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ctr"/>
                </a:tc>
              </a:tr>
              <a:tr h="1082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Муниципальным служащим неверно отражен размер дохода, полученный супругом по договору об оказании услуг, меньше фактически полученного дохода, ошибка систематическая, повторятся третий год</a:t>
                      </a:r>
                      <a:br>
                        <a:rPr lang="ru-RU" sz="1400" u="none" strike="noStrike">
                          <a:effectLst/>
                        </a:rPr>
                      </a:b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9 920,02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Выговор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8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6.2. Срочные обязательства финансового характера</a:t>
            </a:r>
            <a:r>
              <a:rPr lang="ru-RU" b="1" baseline="30000" dirty="0"/>
              <a:t>1</a:t>
            </a:r>
            <a:endParaRPr lang="ru-RU" dirty="0"/>
          </a:p>
          <a:p>
            <a:r>
              <a:rPr lang="ru-RU" b="1" baseline="30000" dirty="0"/>
              <a:t> </a:t>
            </a:r>
            <a:endParaRPr lang="ru-RU" dirty="0"/>
          </a:p>
          <a:p>
            <a:r>
              <a:rPr lang="ru-RU" b="1" dirty="0"/>
              <a:t>Для основного заемщика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31671"/>
              </p:ext>
            </p:extLst>
          </p:nvPr>
        </p:nvGraphicFramePr>
        <p:xfrm>
          <a:off x="395536" y="1268760"/>
          <a:ext cx="8424936" cy="208788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90397"/>
                <a:gridCol w="1397013"/>
                <a:gridCol w="1518994"/>
                <a:gridCol w="1636030"/>
                <a:gridCol w="1985489"/>
                <a:gridCol w="139701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п/п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Содержание обязательства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Кредитор (должник)</a:t>
                      </a:r>
                      <a:r>
                        <a:rPr lang="ru-RU" sz="1200" baseline="30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Основание возникновения</a:t>
                      </a:r>
                      <a:r>
                        <a:rPr lang="ru-RU" sz="1200" baseline="30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Сумма обязательства/размер обязательства по состоянию на отчетную дату </a:t>
                      </a:r>
                      <a:r>
                        <a:rPr lang="ru-RU" sz="1200" baseline="30000">
                          <a:effectLst/>
                        </a:rPr>
                        <a:t>5</a:t>
                      </a:r>
                      <a:r>
                        <a:rPr lang="ru-RU" sz="1200">
                          <a:effectLst/>
                        </a:rPr>
                        <a:t> (руб.)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Условия обязательства</a:t>
                      </a:r>
                      <a:r>
                        <a:rPr lang="ru-RU" sz="1200" baseline="30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</a:tr>
              <a:tr h="246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Ипотечный кредит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(заемщик)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Филиал ПАО «Сбербанк России» Сургутское отделение г.Сургут Тюменской области №5940/00126 по адресу: 628661, Тюменская обл. ХМАО-Югра, г.Покачи, ул. Таежная 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Кредитный договор от 13.12.2016 №56489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2 250 000,00\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2 110 000,00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9,9%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</a:t>
                      </a:r>
                      <a:r>
                        <a:rPr lang="ru-RU" sz="1100" dirty="0" err="1">
                          <a:effectLst/>
                        </a:rPr>
                        <a:t>созаемщик</a:t>
                      </a:r>
                      <a:r>
                        <a:rPr lang="ru-RU" sz="1100" dirty="0">
                          <a:effectLst/>
                        </a:rPr>
                        <a:t> супруг Иванов И.И.)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Квартира в залоге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536" y="3501008"/>
            <a:ext cx="1876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Для </a:t>
            </a:r>
            <a:r>
              <a:rPr lang="ru-RU" b="1" dirty="0" err="1"/>
              <a:t>созаемщика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360180"/>
              </p:ext>
            </p:extLst>
          </p:nvPr>
        </p:nvGraphicFramePr>
        <p:xfrm>
          <a:off x="359532" y="4077072"/>
          <a:ext cx="8532947" cy="208788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96684"/>
                <a:gridCol w="1414923"/>
                <a:gridCol w="1538468"/>
                <a:gridCol w="1657005"/>
                <a:gridCol w="2010944"/>
                <a:gridCol w="141492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п/п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Содержание обязательства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Кредитор (должник)</a:t>
                      </a:r>
                      <a:r>
                        <a:rPr lang="ru-RU" sz="1200" baseline="30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Основание возникновения</a:t>
                      </a:r>
                      <a:r>
                        <a:rPr lang="ru-RU" sz="1200" baseline="30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Сумма обязательства/размер обязательства по состоянию на отчетную дату </a:t>
                      </a:r>
                      <a:r>
                        <a:rPr lang="ru-RU" sz="1200" baseline="30000">
                          <a:effectLst/>
                        </a:rPr>
                        <a:t>5</a:t>
                      </a:r>
                      <a:r>
                        <a:rPr lang="ru-RU" sz="1200">
                          <a:effectLst/>
                        </a:rPr>
                        <a:t> (руб.)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Условия обязательства</a:t>
                      </a:r>
                      <a:r>
                        <a:rPr lang="ru-RU" sz="1200" baseline="30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</a:tr>
              <a:tr h="246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Ипотечный кредит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(созаемщик)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Филиал ПАО «Сбербанк России» Сургутское отделение г.Сургут Тюменской области №5940/00126 по адресу: 628661, Тюменская обл. ХМАО-Югра, г.Покачи, ул. Таежная 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Кредитный договор от 13.12.2016 №56489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2 250 000,00\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2 110 000,00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9,9%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(заемщик супруга Иванова И.И.)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Квартира в залоге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7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cdn4.vectorstock.com/i/1000x1000/79/43/cartoon-sun-vector-9279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3" t="8252" b="19047"/>
          <a:stretch/>
        </p:blipFill>
        <p:spPr bwMode="auto">
          <a:xfrm>
            <a:off x="89520" y="1413177"/>
            <a:ext cx="3036255" cy="540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pinimg.com/originals/75/b7/76/75b7762137e9e1a42a5aca0e6c030c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73890" r="32627" b="3536"/>
          <a:stretch/>
        </p:blipFill>
        <p:spPr bwMode="auto">
          <a:xfrm>
            <a:off x="53376" y="50851"/>
            <a:ext cx="7326936" cy="15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228295"/>
            <a:ext cx="69847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cs typeface="Aharoni" pitchFamily="2" charset="-79"/>
              </a:rPr>
              <a:t>Краткий перечень мероприятий</a:t>
            </a:r>
            <a:r>
              <a:rPr lang="ru-RU" sz="2400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cs typeface="Aharoni" pitchFamily="2" charset="-79"/>
              </a:rPr>
              <a:t>                                            по противодействию коррупции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82006" y="1196752"/>
            <a:ext cx="7382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Участие </a:t>
            </a:r>
            <a:r>
              <a:rPr lang="ru-RU" dirty="0"/>
              <a:t>во всероссийской акции </a:t>
            </a:r>
            <a:r>
              <a:rPr lang="ru-RU" b="1" dirty="0"/>
              <a:t>#</a:t>
            </a:r>
            <a:r>
              <a:rPr lang="ru-RU" dirty="0" err="1" smtClean="0"/>
              <a:t>твоеНЕТимеетЗначение</a:t>
            </a:r>
            <a:r>
              <a:rPr lang="ru-RU" dirty="0" smtClean="0"/>
              <a:t>» и в </a:t>
            </a:r>
            <a:r>
              <a:rPr lang="ru-RU" dirty="0"/>
              <a:t>Международном молодежном конкурсе социальной антикоррупционной рекламы «Вместе против коррупции</a:t>
            </a:r>
            <a:r>
              <a:rPr lang="ru-RU" dirty="0" smtClean="0"/>
              <a:t>!»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7703" y="2095688"/>
            <a:ext cx="70567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Г</a:t>
            </a:r>
            <a:r>
              <a:rPr lang="ru-RU" dirty="0" smtClean="0"/>
              <a:t>ородской </a:t>
            </a:r>
            <a:r>
              <a:rPr lang="ru-RU" dirty="0"/>
              <a:t>конкурс «Мы против </a:t>
            </a:r>
            <a:r>
              <a:rPr lang="ru-RU" dirty="0" smtClean="0"/>
              <a:t>коррупции!»; </a:t>
            </a:r>
            <a:r>
              <a:rPr lang="ru-RU" dirty="0"/>
              <a:t>респект-встреча «Реализация органами местного самоуправления мер по противодействию коррупции</a:t>
            </a:r>
            <a:r>
              <a:rPr lang="ru-RU" dirty="0" smtClean="0"/>
              <a:t>»; «</a:t>
            </a:r>
            <a:r>
              <a:rPr lang="ru-RU" dirty="0"/>
              <a:t>прямые линии» с </a:t>
            </a:r>
            <a:r>
              <a:rPr lang="ru-RU" dirty="0" smtClean="0"/>
              <a:t>гражданами по вопросам противодействия коррупции</a:t>
            </a:r>
            <a:endParaRPr lang="ru-RU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247816"/>
            <a:ext cx="6606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Участие  муниципальных служащих и руководителей муниципальных учреждений в семинаре-совещании </a:t>
            </a:r>
            <a:r>
              <a:rPr lang="ru-RU" dirty="0"/>
              <a:t>по противодействию коррупции, проводимом Департаментом  общественных и внешних связей Ханты-Мансийского автономного округа-Югры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26072" y="4676943"/>
            <a:ext cx="6366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администрации города и муниципальных учреждениях оформлено 5 выставок-презентаций «</a:t>
            </a:r>
            <a:r>
              <a:rPr lang="ru-RU" dirty="0"/>
              <a:t>Коррупция. Твое НЕТ имеет значение</a:t>
            </a:r>
            <a:r>
              <a:rPr lang="ru-RU" dirty="0" smtClean="0"/>
              <a:t>», «Дети против коррупции», «Коррупция в истории России через карикатуру»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50094" y="5805264"/>
            <a:ext cx="5814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</a:t>
            </a:r>
            <a:r>
              <a:rPr lang="ru-RU" dirty="0"/>
              <a:t>Свободный микрофон» для обучающихся 9-11 </a:t>
            </a:r>
            <a:r>
              <a:rPr lang="ru-RU" dirty="0" smtClean="0"/>
              <a:t>классов школ на </a:t>
            </a:r>
            <a:r>
              <a:rPr lang="ru-RU" dirty="0"/>
              <a:t>тему: «Коррупция, я против!», с участием сотрудников прокуратуры, </a:t>
            </a:r>
            <a:r>
              <a:rPr lang="ru-RU" dirty="0" smtClean="0"/>
              <a:t>полиции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14027358"/>
              </p:ext>
            </p:extLst>
          </p:nvPr>
        </p:nvGraphicFramePr>
        <p:xfrm>
          <a:off x="539552" y="332656"/>
          <a:ext cx="813690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23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dn4.vectorstock.com/i/1000x1000/79/43/cartoon-sun-vector-9279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3" t="8252" b="31971"/>
          <a:stretch/>
        </p:blipFill>
        <p:spPr bwMode="auto">
          <a:xfrm>
            <a:off x="89520" y="1640674"/>
            <a:ext cx="3036255" cy="444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pinimg.com/originals/75/b7/76/75b7762137e9e1a42a5aca0e6c030c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73890" r="32627" b="3536"/>
          <a:stretch/>
        </p:blipFill>
        <p:spPr bwMode="auto">
          <a:xfrm>
            <a:off x="53376" y="50851"/>
            <a:ext cx="7326936" cy="15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228295"/>
            <a:ext cx="69847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cs typeface="Aharoni" pitchFamily="2" charset="-79"/>
              </a:rPr>
              <a:t>Средства массовой информации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774557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Размещение информации на официальном сайте администрации города Покачи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20581" y="2998693"/>
            <a:ext cx="6699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Представительство органов местного самоуправления в социальных </a:t>
            </a:r>
            <a:r>
              <a:rPr lang="ru-RU" dirty="0"/>
              <a:t>сетях «</a:t>
            </a:r>
            <a:r>
              <a:rPr lang="ru-RU" dirty="0" err="1" smtClean="0"/>
              <a:t>ВКонтакте</a:t>
            </a:r>
            <a:r>
              <a:rPr lang="ru-RU" dirty="0"/>
              <a:t>», «Одноклассники»</a:t>
            </a:r>
            <a:r>
              <a:rPr lang="ru-RU" dirty="0" smtClean="0"/>
              <a:t>  и других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4150821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Опубликование информационных статей в городской газете «</a:t>
            </a:r>
            <a:r>
              <a:rPr lang="ru-RU" dirty="0" err="1" smtClean="0"/>
              <a:t>Покачевский</a:t>
            </a:r>
            <a:r>
              <a:rPr lang="ru-RU" dirty="0" smtClean="0"/>
              <a:t> вестник»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5302949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Участие в «прямых эфирах» на телевидении «Ракурс»+, интервью, тематические телевизионные сюжеты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1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32"/>
            <a:ext cx="914400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017838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Губернатор Югры Наталья </a:t>
            </a:r>
            <a:r>
              <a:rPr lang="ru-RU" b="1" dirty="0" smtClean="0"/>
              <a:t> Владимировна  Комарова</a:t>
            </a:r>
            <a:r>
              <a:rPr lang="ru-RU" b="1" dirty="0"/>
              <a:t>: «Информационная </a:t>
            </a:r>
            <a:r>
              <a:rPr lang="ru-RU" b="1" dirty="0" smtClean="0"/>
              <a:t> открытость </a:t>
            </a:r>
            <a:r>
              <a:rPr lang="ru-RU" b="1" dirty="0"/>
              <a:t>– это основной союзник в борьбе с коррупцией»</a:t>
            </a:r>
          </a:p>
        </p:txBody>
      </p:sp>
      <p:pic>
        <p:nvPicPr>
          <p:cNvPr id="1026" name="Picture 2" descr="http://pravdaurfo.ru/sites/default/files/6_6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6057"/>
            <a:ext cx="5895101" cy="3649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originals/75/b7/76/75b7762137e9e1a42a5aca0e6c030c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73890" r="32627" b="3536"/>
          <a:stretch/>
        </p:blipFill>
        <p:spPr bwMode="auto">
          <a:xfrm>
            <a:off x="53376" y="50851"/>
            <a:ext cx="7326936" cy="15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228295"/>
            <a:ext cx="69847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cs typeface="Aharoni" pitchFamily="2" charset="-79"/>
              </a:rPr>
              <a:t>Сроки исполнения документов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931737"/>
              </p:ext>
            </p:extLst>
          </p:nvPr>
        </p:nvGraphicFramePr>
        <p:xfrm>
          <a:off x="215516" y="1412777"/>
          <a:ext cx="8712968" cy="532015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741528"/>
                <a:gridCol w="2935220"/>
                <a:gridCol w="3056000"/>
                <a:gridCol w="1980220"/>
              </a:tblGrid>
              <a:tr h="39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№ п/п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Документы с датами исполнения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Сроки  исполнения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Ответственность штраф (руб.)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</a:tr>
              <a:tr h="248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с конкретной датой исполнения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в указанный срок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5 000,00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</a:tr>
              <a:tr h="248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с указанием «весьма срочно»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незамедлительно в течение рабочего дня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5 000,00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</a:tr>
              <a:tr h="248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с пометкой «срочно»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исполняются в 3 - дневный срок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5 000,00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</a:tr>
              <a:tr h="248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с пометкой «оперативно»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исполняются в 5 - дневный срок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5 000,00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</a:tr>
              <a:tr h="587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с указанием «ежемесячно»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</a:rPr>
                        <a:t>исполняются до 5 числа месяца, следующего за отчетным, если иные сроки не указаны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5 000,00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</a:tr>
              <a:tr h="587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с указанием «ежеквартально»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исполняются до 10 числа месяца, следующего за отчетным, если иные сроки не указаны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5 000,00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</a:tr>
              <a:tr h="587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с указанием «постоянно»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исполняются до 28 числа года, следующего за отчетным, если иные сроки не указаны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5 000,00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</a:tr>
              <a:tr h="248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обычное письмо, не требующее ответа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в срок не более месяца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5 000,00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</a:tr>
              <a:tr h="39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депутатский запрос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</a:rPr>
                        <a:t>не позднее чем через 30 дней со дня получения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5 000,00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</a:tr>
              <a:tr h="199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протест прокурора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в 10-дневный срок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5 000,00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</a:tr>
              <a:tr h="248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представление прокурора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в месячный срок (30 календарных дней)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5 000,00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</a:tr>
              <a:tr h="373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запросы правоохранительных органов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в 10-дневный срок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5 000,00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</a:tr>
              <a:tr h="248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ответы на обращения граждан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в 30-дневный срок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5 000,00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</a:tr>
              <a:tr h="39320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Если срок исполнения документа приходится на нерабочий день, документ подлежит исполнению </a:t>
                      </a:r>
                      <a:r>
                        <a:rPr lang="ru-RU" sz="1300" b="1" u="none" strike="noStrike" dirty="0" smtClean="0">
                          <a:effectLst/>
                        </a:rPr>
                        <a:t>                                                                        в </a:t>
                      </a:r>
                      <a:r>
                        <a:rPr lang="ru-RU" sz="1300" b="1" u="none" strike="noStrike" dirty="0">
                          <a:effectLst/>
                        </a:rPr>
                        <a:t>предшествующий рабочий </a:t>
                      </a:r>
                      <a:r>
                        <a:rPr lang="ru-RU" sz="1300" b="1" u="none" strike="noStrike" dirty="0" smtClean="0">
                          <a:effectLst/>
                        </a:rPr>
                        <a:t>день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2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4.vectorstock.com/i/1000x1000/79/43/cartoon-sun-vector-9279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3" t="1986" b="31675"/>
          <a:stretch/>
        </p:blipFill>
        <p:spPr bwMode="auto">
          <a:xfrm>
            <a:off x="75665" y="876768"/>
            <a:ext cx="3036255" cy="492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originals/75/b7/76/75b7762137e9e1a42a5aca0e6c030c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73890" r="32627" b="3536"/>
          <a:stretch/>
        </p:blipFill>
        <p:spPr bwMode="auto">
          <a:xfrm>
            <a:off x="53376" y="50851"/>
            <a:ext cx="7326936" cy="15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228295"/>
            <a:ext cx="6645019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cs typeface="Aharoni" pitchFamily="2" charset="-79"/>
              </a:rPr>
              <a:t>Основные направления работы по противодействию коррупции</a:t>
            </a:r>
            <a:endParaRPr lang="ru-RU" sz="2400" dirty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1484784"/>
            <a:ext cx="69847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Правовое </a:t>
            </a:r>
            <a:r>
              <a:rPr lang="ru-RU" dirty="0"/>
              <a:t>просвещение старшеклассников общеобразовательных организаций города Покачи с целью формирования знаний и навыков по противодействию коррупционного </a:t>
            </a:r>
            <a:r>
              <a:rPr lang="ru-RU" dirty="0" smtClean="0"/>
              <a:t>поведения.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Принятие </a:t>
            </a:r>
            <a:r>
              <a:rPr lang="ru-RU" dirty="0"/>
              <a:t>мер, направленных на повышение контроля за соблюдением лицами, замещающими должности муниципальной службы, требований законодательства Российской Федерации о противодействии коррупции, касающихся предотвращения и урегулирования конфликта </a:t>
            </a:r>
            <a:r>
              <a:rPr lang="ru-RU" dirty="0" smtClean="0"/>
              <a:t>интересов.</a:t>
            </a:r>
            <a:endParaRPr lang="ru-RU" dirty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</a:t>
            </a:r>
          </a:p>
          <a:p>
            <a:pPr algn="just"/>
            <a:r>
              <a:rPr lang="ru-RU" dirty="0" smtClean="0"/>
              <a:t>       Повышение </a:t>
            </a:r>
            <a:r>
              <a:rPr lang="ru-RU" dirty="0"/>
              <a:t>квалификации муниципальных служащих, в </a:t>
            </a:r>
            <a:r>
              <a:rPr lang="ru-RU" dirty="0" smtClean="0"/>
              <a:t>     должностные </a:t>
            </a:r>
            <a:r>
              <a:rPr lang="ru-RU" dirty="0"/>
              <a:t>обязанности которых входит участие в противодействии </a:t>
            </a:r>
            <a:r>
              <a:rPr lang="ru-RU" dirty="0" smtClean="0"/>
              <a:t>коррупции.</a:t>
            </a:r>
            <a:endParaRPr lang="ru-RU" dirty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  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     </a:t>
            </a:r>
            <a:r>
              <a:rPr lang="ru-RU" dirty="0"/>
              <a:t>О</a:t>
            </a:r>
            <a:r>
              <a:rPr lang="ru-RU" dirty="0" smtClean="0"/>
              <a:t>бучение </a:t>
            </a:r>
            <a:r>
              <a:rPr lang="ru-RU" dirty="0"/>
              <a:t>муниципальных служащих, впервые поступивших на муниципальную службу, по образовательным программам в области противодействия коррупции.</a:t>
            </a:r>
          </a:p>
        </p:txBody>
      </p:sp>
    </p:spTree>
    <p:extLst>
      <p:ext uri="{BB962C8B-B14F-4D97-AF65-F5344CB8AC3E}">
        <p14:creationId xmlns:p14="http://schemas.microsoft.com/office/powerpoint/2010/main" val="14358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dn4.vectorstock.com/i/1000x1000/79/43/cartoon-sun-vector-9279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3" t="8252" b="19047"/>
          <a:stretch/>
        </p:blipFill>
        <p:spPr bwMode="auto">
          <a:xfrm>
            <a:off x="89520" y="1340768"/>
            <a:ext cx="3036255" cy="540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originals/75/b7/76/75b7762137e9e1a42a5aca0e6c030c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73890" r="32627" b="3536"/>
          <a:stretch/>
        </p:blipFill>
        <p:spPr bwMode="auto">
          <a:xfrm>
            <a:off x="53376" y="50851"/>
            <a:ext cx="7326936" cy="15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28295"/>
            <a:ext cx="69847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cs typeface="Aharoni" pitchFamily="2" charset="-79"/>
              </a:rPr>
              <a:t>Планы и Программы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cs typeface="Aharoni" pitchFamily="2" charset="-79"/>
              </a:rPr>
              <a:t>по противодействию коррупции</a:t>
            </a:r>
            <a:endParaRPr lang="ru-RU" sz="2400" dirty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412777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План мероприятий по противодействию коррупции в городе Покачи на 2018-2020 годы </a:t>
            </a:r>
            <a:r>
              <a:rPr lang="ru-RU" dirty="0" smtClean="0"/>
              <a:t>утвержден </a:t>
            </a:r>
            <a:r>
              <a:rPr lang="ru-RU" dirty="0"/>
              <a:t>постановлением администрации города от 03.09.2018 №</a:t>
            </a:r>
            <a:r>
              <a:rPr lang="ru-RU" dirty="0" smtClean="0"/>
              <a:t>857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34342" y="2636912"/>
            <a:ext cx="6786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Комплекс </a:t>
            </a:r>
            <a:r>
              <a:rPr lang="ru-RU" dirty="0"/>
              <a:t>мер по антикоррупционному просвещению граждан муниципального </a:t>
            </a:r>
            <a:r>
              <a:rPr lang="ru-RU" dirty="0" smtClean="0"/>
              <a:t>образования утвержден постановлением </a:t>
            </a:r>
            <a:r>
              <a:rPr lang="ru-RU" dirty="0"/>
              <a:t>администрации города Покачи от 28.12.2018 №</a:t>
            </a:r>
            <a:r>
              <a:rPr lang="ru-RU" dirty="0" smtClean="0"/>
              <a:t>1337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19364" y="3717032"/>
            <a:ext cx="6573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Городская </a:t>
            </a:r>
            <a:r>
              <a:rPr lang="ru-RU" dirty="0"/>
              <a:t>Программа «Противодействие коррупции в муниципальном образовании город Покачи на 2019-2025 годы и на период до 2030 года» </a:t>
            </a:r>
            <a:r>
              <a:rPr lang="ru-RU" dirty="0" smtClean="0"/>
              <a:t>утверждена постановлением </a:t>
            </a:r>
            <a:r>
              <a:rPr lang="ru-RU" dirty="0"/>
              <a:t>администрации города Покачи от 12.10.2018 № </a:t>
            </a:r>
            <a:r>
              <a:rPr lang="ru-RU" dirty="0" smtClean="0"/>
              <a:t>997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5013176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Во всех муниципальных учреждениях утверждены планы работы и локальные правовые акты </a:t>
            </a:r>
            <a:r>
              <a:rPr lang="ru-RU" dirty="0"/>
              <a:t>по противодействию коррупции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5877272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Во всех образовательных организациях города утверждены и реализуются  планы работы  с детьми по антикоррупционному просвещению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8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4.vectorstock.com/i/1000x1000/79/43/cartoon-sun-vector-9279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3" t="8252" b="19047"/>
          <a:stretch/>
        </p:blipFill>
        <p:spPr bwMode="auto">
          <a:xfrm>
            <a:off x="89520" y="1413177"/>
            <a:ext cx="3036255" cy="540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originals/75/b7/76/75b7762137e9e1a42a5aca0e6c030c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73890" r="32627" b="3536"/>
          <a:stretch/>
        </p:blipFill>
        <p:spPr bwMode="auto">
          <a:xfrm>
            <a:off x="53376" y="50851"/>
            <a:ext cx="7326936" cy="15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228295"/>
            <a:ext cx="69847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cs typeface="Aharoni" pitchFamily="2" charset="-79"/>
              </a:rPr>
              <a:t>Участие общественности в противодействии коррупции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308" y="1556792"/>
            <a:ext cx="7345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Участие в </a:t>
            </a:r>
            <a:r>
              <a:rPr lang="ru-RU" dirty="0"/>
              <a:t>проведении общественных экспертиз проектов муниципальных правовых актов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2782669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Участие </a:t>
            </a:r>
            <a:r>
              <a:rPr lang="ru-RU" dirty="0"/>
              <a:t>в публичных слушаниях, </a:t>
            </a:r>
            <a:r>
              <a:rPr lang="ru-RU" dirty="0" smtClean="0"/>
              <a:t>в подготовке </a:t>
            </a:r>
            <a:r>
              <a:rPr lang="ru-RU" dirty="0"/>
              <a:t>социально важных проектов и </a:t>
            </a:r>
            <a:r>
              <a:rPr lang="ru-RU" dirty="0" smtClean="0"/>
              <a:t>программ города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861048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Участие в работе  Советов и комиссий  </a:t>
            </a:r>
            <a:r>
              <a:rPr lang="ru-RU" dirty="0"/>
              <a:t>администрации </a:t>
            </a:r>
            <a:r>
              <a:rPr lang="ru-RU" dirty="0" smtClean="0"/>
              <a:t>города в статусе  полноправных членов  этих коллегиальных органов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7146" y="5805264"/>
            <a:ext cx="57573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Обсуждение на заседаниях общественных советов, созданных в городе, актуальных вопросов по противодействию коррупции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472514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Участие представители общественных объединений в акциях, семинарах и встречах, проводимых органами местного самоуправления по противодействию коррупции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69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75/b7/76/75b7762137e9e1a42a5aca0e6c030c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73890" r="32627" b="3536"/>
          <a:stretch/>
        </p:blipFill>
        <p:spPr bwMode="auto">
          <a:xfrm>
            <a:off x="53376" y="50851"/>
            <a:ext cx="7326936" cy="15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228295"/>
            <a:ext cx="69847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cs typeface="Aharoni" pitchFamily="2" charset="-79"/>
              </a:rPr>
              <a:t>Антикоррупционная экспертиза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106488"/>
              </p:ext>
            </p:extLst>
          </p:nvPr>
        </p:nvGraphicFramePr>
        <p:xfrm>
          <a:off x="107503" y="1342537"/>
          <a:ext cx="8928994" cy="541324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890220"/>
                <a:gridCol w="1164854"/>
                <a:gridCol w="812320"/>
                <a:gridCol w="812320"/>
                <a:gridCol w="812320"/>
                <a:gridCol w="812320"/>
                <a:gridCol w="688535"/>
                <a:gridCol w="936105"/>
              </a:tblGrid>
              <a:tr h="23976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показателя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2019 (</a:t>
                      </a:r>
                      <a:r>
                        <a:rPr lang="ru-RU" sz="800" dirty="0" smtClean="0">
                          <a:effectLst/>
                        </a:rPr>
                        <a:t>на 22.11.2019)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47952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Общее количество подготовленных проектов нормативных правовых актов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145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406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475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179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465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</a:rPr>
                        <a:t>382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61112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проектов НПА, в отношении которых проведена антикоррупционная экспертиза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145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406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475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179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465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</a:rPr>
                        <a:t>382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2397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Количество </a:t>
                      </a:r>
                      <a:r>
                        <a:rPr lang="ru-RU" sz="1400" kern="1200" dirty="0" err="1">
                          <a:effectLst/>
                        </a:rPr>
                        <a:t>коррупциогенных</a:t>
                      </a:r>
                      <a:r>
                        <a:rPr lang="ru-RU" sz="1400" kern="1200" dirty="0">
                          <a:effectLst/>
                        </a:rPr>
                        <a:t> факторов, выявленных в проектах нормативных правовых актов, а также сколько </a:t>
                      </a:r>
                      <a:r>
                        <a:rPr lang="ru-RU" sz="1400" kern="1200" dirty="0" err="1">
                          <a:effectLst/>
                        </a:rPr>
                        <a:t>коррупциогенных</a:t>
                      </a:r>
                      <a:r>
                        <a:rPr lang="ru-RU" sz="1400" kern="1200" dirty="0">
                          <a:effectLst/>
                        </a:rPr>
                        <a:t> факторов из них исключено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</a:rPr>
                        <a:t>24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1222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 них исключено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</a:rPr>
                        <a:t>24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9590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Количество нормативных правовых актов, в отношении которых проведена антикоррупционная экспертиза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</a:rPr>
                        <a:t>12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2397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Количество коррупциогенных факторов, выявленных в нормативных правовых актах, а также сколько коррупциогенных факторов из них исключено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1003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 них исключено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50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cdn4.vectorstock.com/i/1000x1000/79/43/cartoon-sun-vector-9279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3" t="8252" b="19047"/>
          <a:stretch/>
        </p:blipFill>
        <p:spPr bwMode="auto">
          <a:xfrm>
            <a:off x="89520" y="1413177"/>
            <a:ext cx="3036255" cy="540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pinimg.com/originals/75/b7/76/75b7762137e9e1a42a5aca0e6c030c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73890" r="32627" b="3536"/>
          <a:stretch/>
        </p:blipFill>
        <p:spPr bwMode="auto">
          <a:xfrm>
            <a:off x="53376" y="50851"/>
            <a:ext cx="7326936" cy="15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228295"/>
            <a:ext cx="69847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cs typeface="Aharoni" pitchFamily="2" charset="-79"/>
              </a:rPr>
              <a:t>Противодействие коррупции в системе муниципальной службы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86150" y="1124744"/>
            <a:ext cx="73503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</a:t>
            </a:r>
            <a:r>
              <a:rPr lang="ru-RU" dirty="0" smtClean="0"/>
              <a:t>роводятся проверки </a:t>
            </a:r>
            <a:r>
              <a:rPr lang="ru-RU" dirty="0"/>
              <a:t>муниципальных служащих на наличие неснятой или непогашенной судимости, наличие гражданства РФ, на подлинность диплома о получении муниципальным служащим соответствующего образования, на выявление близкого родства с непосредственно ему подчиненным или подконтрольным муниципальным </a:t>
            </a:r>
            <a:r>
              <a:rPr lang="ru-RU" dirty="0" smtClean="0"/>
              <a:t>служащим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51721" y="2636912"/>
            <a:ext cx="6984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</a:t>
            </a:r>
            <a:r>
              <a:rPr lang="ru-RU" dirty="0" smtClean="0"/>
              <a:t>менена обязанность </a:t>
            </a:r>
            <a:r>
              <a:rPr lang="ru-RU" dirty="0"/>
              <a:t>уведомлять представителя нанимателя (работодателя), органы прокуратуры и другие государственные органы обо всех случаях обращения каких-либо лиц в целях склонения к совершению коррупционных </a:t>
            </a:r>
            <a:r>
              <a:rPr lang="ru-RU" dirty="0" smtClean="0"/>
              <a:t>правонарушений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3801814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</a:t>
            </a:r>
            <a:r>
              <a:rPr lang="ru-RU" dirty="0" smtClean="0"/>
              <a:t>озданы </a:t>
            </a:r>
            <a:r>
              <a:rPr lang="ru-RU" dirty="0"/>
              <a:t>Комиссии по соблюдению требований к служебному поведению муниципальных служащих и урегулированию конфликта интересов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08312" y="4694818"/>
            <a:ext cx="6156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</a:t>
            </a:r>
            <a:r>
              <a:rPr lang="ru-RU" dirty="0" smtClean="0"/>
              <a:t>твержден </a:t>
            </a:r>
            <a:r>
              <a:rPr lang="ru-RU" dirty="0"/>
              <a:t>перечень должностей, которые должны предоставлять сведения о дохода, имуществе и обязательствах имущественного </a:t>
            </a:r>
            <a:r>
              <a:rPr lang="ru-RU" dirty="0" smtClean="0"/>
              <a:t>характера, организована работа при приему соответствующих справок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87756" y="5885090"/>
            <a:ext cx="5676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</a:t>
            </a:r>
            <a:r>
              <a:rPr lang="ru-RU" dirty="0" smtClean="0"/>
              <a:t>рганизована </a:t>
            </a:r>
            <a:r>
              <a:rPr lang="ru-RU" dirty="0"/>
              <a:t>система проведения конкурсов на замещение вакантной должности и включения претендентов в кадровый резерв</a:t>
            </a:r>
          </a:p>
        </p:txBody>
      </p:sp>
    </p:spTree>
    <p:extLst>
      <p:ext uri="{BB962C8B-B14F-4D97-AF65-F5344CB8AC3E}">
        <p14:creationId xmlns:p14="http://schemas.microsoft.com/office/powerpoint/2010/main" val="37111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.wallpapersafari.com/88/40/MCKf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202779318"/>
              </p:ext>
            </p:extLst>
          </p:nvPr>
        </p:nvGraphicFramePr>
        <p:xfrm>
          <a:off x="827584" y="1196752"/>
          <a:ext cx="784887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https://i.pinimg.com/originals/75/b7/76/75b7762137e9e1a42a5aca0e6c030c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73890" r="32627" b="3536"/>
          <a:stretch/>
        </p:blipFill>
        <p:spPr bwMode="auto">
          <a:xfrm>
            <a:off x="53376" y="50851"/>
            <a:ext cx="7326936" cy="15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228295"/>
            <a:ext cx="69847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cs typeface="Aharoni" pitchFamily="2" charset="-79"/>
              </a:rPr>
              <a:t>Кадровый резерв администрации города Покачи</a:t>
            </a:r>
          </a:p>
        </p:txBody>
      </p:sp>
    </p:spTree>
    <p:extLst>
      <p:ext uri="{BB962C8B-B14F-4D97-AF65-F5344CB8AC3E}">
        <p14:creationId xmlns:p14="http://schemas.microsoft.com/office/powerpoint/2010/main" val="18965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4030</TotalTime>
  <Words>2560</Words>
  <Application>Microsoft Office PowerPoint</Application>
  <PresentationFormat>Экран (4:3)</PresentationFormat>
  <Paragraphs>429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КАК ПРЕДСТАВИТЬ  сведения о доходах, расходах, об имуществе и обязательствах имущественного характера   </vt:lpstr>
      <vt:lpstr>Презентация PowerPoint</vt:lpstr>
      <vt:lpstr>  </vt:lpstr>
      <vt:lpstr>В КАКОЙ ФОРМЕ ПРЕДСТАВЛЯТЬ СВЕДЕНИЯ ?    </vt:lpstr>
      <vt:lpstr>За какой период представляются сведения?</vt:lpstr>
      <vt:lpstr>ВНИМАНИЕ!  Прежде чем начать заполнять форму справки  Вам необходимо ознакомиться с подробными Методическими рекомендациями Минтруда России по вопросам представления сведений и заполнения соответствующей формы справки, которые размещены на официальном сайте  администрации города Покачи (https://rosmintrud.ru/ministry/anticorruption/Methods   в разделе «Противодействие коррупции» – Методические материалы»  или на официальном сайте Минтруда России: https://rosmintrud.ru/ministry/programms/anticorruption/9/5 </vt:lpstr>
      <vt:lpstr>ДОКУМЕНТЫ,  НЕОБХОДИМЫЕ   ДЛЯ ЗАПОЛНЕНИЯ  ТИТУЛЬНОГО  ЛИСТА СПРАВКИ</vt:lpstr>
      <vt:lpstr>ДОКУМЕНТЫ, НЕОБХОДИМЫЕ  ДЛЯ ЗАПОЛНЕНИЯ    РАЗДЕЛА 1 «СВЕДЕНИЯ О ДОХОДАХ» </vt:lpstr>
      <vt:lpstr> РАЗДЕЛ 2 «СВЕДЕНИЯ О РАСХОДАХ» </vt:lpstr>
      <vt:lpstr>ДОКУМЕНТЫ, НЕОБХОДИМЫЕ ДЛЯ ЗАПОЛНЕНИЯ   РАЗДЕЛА 3  «СВЕДЕНИЯ ОБ ИМУЩЕСТВЕ»</vt:lpstr>
      <vt:lpstr>ДОКУМЕНТЫ, НЕОБХОДИМЫЕ ДЛЯ ЗАПОЛНЕНИЯ   РАЗДЕЛА 4 «СВЕДЕНИЯ О СЧЕТАХ В БАНКАХ И ИНЫХ КРЕДИТНЫХ ОРГАНИЗАЦИЯХ» </vt:lpstr>
      <vt:lpstr>ДОКУМЕНТЫ, НЕОБХОДИМЫЕ ДЛЯ ЗАПОЛНЕНИЯ   РАЗДЕЛА 5 «СВЕДЕНИЯ О ЦЕННЫХ БУМАГАХ» </vt:lpstr>
      <vt:lpstr>ДОКУМЕНТЫ, НЕОБХОДИМЫЕ ДЛЯ ЗАПОЛНЕНИЯ   РАЗДЕЛА 6 «СВЕДЕНИЯ ОБ  ОБЯЗАТЕЛЬСТВАХ  ИМУЩЕСТВЕННОГО ХАРАКТЕРА»  </vt:lpstr>
      <vt:lpstr>ДОКУМЕНТЫ, НЕОБХОДИМЫЕ ДЛЯ ЗАПОЛНЕНИЯ   РАЗДЕЛА 7«СВЕДЕНИЯ ОБ  ОБЯЗАТЕЛЬСТВАХ  ИМУЩЕСТВЕННОГО ХАРАКТЕРА»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Кулешевич Елена Алексеевна</dc:creator>
  <cp:lastModifiedBy>Токарев Олег Викторович</cp:lastModifiedBy>
  <cp:revision>825</cp:revision>
  <cp:lastPrinted>2019-11-28T03:57:02Z</cp:lastPrinted>
  <dcterms:created xsi:type="dcterms:W3CDTF">2015-03-25T14:36:10Z</dcterms:created>
  <dcterms:modified xsi:type="dcterms:W3CDTF">2019-11-29T05:13:05Z</dcterms:modified>
</cp:coreProperties>
</file>